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5"/>
  </p:notesMasterIdLst>
  <p:sldIdLst>
    <p:sldId id="284" r:id="rId4"/>
    <p:sldId id="407" r:id="rId6"/>
    <p:sldId id="314" r:id="rId7"/>
    <p:sldId id="388" r:id="rId8"/>
    <p:sldId id="389" r:id="rId9"/>
    <p:sldId id="347" r:id="rId10"/>
    <p:sldId id="348" r:id="rId11"/>
    <p:sldId id="349" r:id="rId12"/>
    <p:sldId id="350" r:id="rId13"/>
    <p:sldId id="351" r:id="rId14"/>
    <p:sldId id="352" r:id="rId15"/>
    <p:sldId id="457" r:id="rId16"/>
    <p:sldId id="427" r:id="rId17"/>
    <p:sldId id="428" r:id="rId18"/>
    <p:sldId id="429" r:id="rId19"/>
    <p:sldId id="443" r:id="rId20"/>
    <p:sldId id="469" r:id="rId21"/>
    <p:sldId id="430" r:id="rId22"/>
    <p:sldId id="327" r:id="rId23"/>
    <p:sldId id="453" r:id="rId24"/>
    <p:sldId id="440" r:id="rId25"/>
    <p:sldId id="336"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2FDB2607-1784-4EEB-B798-7EB5836EED8A}">
        <p14:showMediaCtrls xmlns:p14="http://schemas.microsoft.com/office/powerpoint/2010/main" val="1"/>
      </p:ext>
    </p:extLst>
  </p:showPr>
  <p:clrMru>
    <a:srgbClr val="FF0000"/>
    <a:srgbClr val="333F50"/>
    <a:srgbClr val="B8B8B8"/>
    <a:srgbClr val="F1F1F2"/>
    <a:srgbClr val="C80000"/>
    <a:srgbClr val="F7F6F7"/>
    <a:srgbClr val="F3F3F3"/>
    <a:srgbClr val="960000"/>
    <a:srgbClr val="8E8E8E"/>
    <a:srgbClr val="3C4A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411" autoAdjust="0"/>
    <p:restoredTop sz="88575" autoAdjust="0"/>
  </p:normalViewPr>
  <p:slideViewPr>
    <p:cSldViewPr snapToGrid="0" showGuides="1">
      <p:cViewPr varScale="1">
        <p:scale>
          <a:sx n="77" d="100"/>
          <a:sy n="77" d="100"/>
        </p:scale>
        <p:origin x="-850" y="-72"/>
      </p:cViewPr>
      <p:guideLst>
        <p:guide orient="horz" pos="2060"/>
        <p:guide pos="38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4F1EDB-AE6F-4FF1-B7EE-4566E27FBB5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E33746-6AF4-41AE-A6AC-16E55E893B8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尊敬的评委老师你们好，我们的项目名称是 基于多假设深度学习的流量异常检测研究</a:t>
            </a:r>
            <a:endParaRPr lang="zh-CN" altLang="en-US" dirty="0" smtClean="0"/>
          </a:p>
        </p:txBody>
      </p:sp>
      <p:sp>
        <p:nvSpPr>
          <p:cNvPr id="4" name="灯片编号占位符 3"/>
          <p:cNvSpPr>
            <a:spLocks noGrp="1"/>
          </p:cNvSpPr>
          <p:nvPr>
            <p:ph type="sldNum" sz="quarter" idx="10"/>
          </p:nvPr>
        </p:nvSpPr>
        <p:spPr/>
        <p:txBody>
          <a:bodyPr/>
          <a:lstStyle/>
          <a:p>
            <a:fld id="{FFE33746-6AF4-41AE-A6AC-16E55E893B8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7D52DC-2AC0-40EB-AE3E-9EAE589A449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7D52DC-2AC0-40EB-AE3E-9EAE589A449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首先是选题背景、应用及意义</a:t>
            </a:r>
            <a:endParaRPr lang="zh-CN" altLang="en-US" dirty="0"/>
          </a:p>
        </p:txBody>
      </p:sp>
      <p:sp>
        <p:nvSpPr>
          <p:cNvPr id="4" name="灯片编号占位符 3"/>
          <p:cNvSpPr>
            <a:spLocks noGrp="1"/>
          </p:cNvSpPr>
          <p:nvPr>
            <p:ph type="sldNum" sz="quarter" idx="10"/>
          </p:nvPr>
        </p:nvSpPr>
        <p:spPr/>
        <p:txBody>
          <a:bodyPr/>
          <a:lstStyle/>
          <a:p>
            <a:fld id="{FFE33746-6AF4-41AE-A6AC-16E55E893B8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我们首先进行超参数的调整，发现当多假设个数为5，隐藏层神经元个数为50时，我们的算法表现最好    </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接着为了验证多假设深度学习的有效性，我们进行了</a:t>
            </a:r>
            <a:r>
              <a:rPr lang="en-US" altLang="zh-CN"/>
              <a:t>9</a:t>
            </a:r>
            <a:r>
              <a:rPr lang="zh-CN" altLang="en-US"/>
              <a:t>组对照试验，比较各个指标，从图中我们可以看到，多假设</a:t>
            </a:r>
            <a:r>
              <a:rPr lang="en-US" altLang="zh-CN"/>
              <a:t>VAE</a:t>
            </a:r>
            <a:r>
              <a:rPr lang="zh-CN" altLang="en-US"/>
              <a:t>与</a:t>
            </a:r>
            <a:r>
              <a:rPr lang="en-US" altLang="zh-CN"/>
              <a:t>BILSTM</a:t>
            </a:r>
            <a:r>
              <a:rPr lang="zh-CN" altLang="en-US"/>
              <a:t>的组合模型具有</a:t>
            </a:r>
            <a:endParaRPr lang="zh-CN" altLang="en-US"/>
          </a:p>
          <a:p>
            <a:r>
              <a:rPr lang="zh-CN" altLang="en-US"/>
              <a:t>更好的性能和描述复杂流量的能力</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接着我们通过</a:t>
            </a:r>
            <a:r>
              <a:rPr lang="zh-CN" altLang="en-US" b="1">
                <a:latin typeface="宋体" panose="02010600030101010101" pitchFamily="2" charset="-122"/>
                <a:ea typeface="宋体" panose="02010600030101010101" pitchFamily="2" charset="-122"/>
                <a:cs typeface="宋体" panose="02010600030101010101" pitchFamily="2" charset="-122"/>
                <a:sym typeface="+mn-ea"/>
              </a:rPr>
              <a:t>比较</a:t>
            </a:r>
            <a:r>
              <a:rPr lang="en-US" altLang="zh-CN" b="1">
                <a:latin typeface="宋体" panose="02010600030101010101" pitchFamily="2" charset="-122"/>
                <a:ea typeface="宋体" panose="02010600030101010101" pitchFamily="2" charset="-122"/>
                <a:cs typeface="宋体" panose="02010600030101010101" pitchFamily="2" charset="-122"/>
                <a:sym typeface="+mn-ea"/>
              </a:rPr>
              <a:t>MAWILAB</a:t>
            </a:r>
            <a:r>
              <a:rPr lang="zh-CN" altLang="en-US" b="1">
                <a:latin typeface="宋体" panose="02010600030101010101" pitchFamily="2" charset="-122"/>
                <a:ea typeface="宋体" panose="02010600030101010101" pitchFamily="2" charset="-122"/>
                <a:cs typeface="宋体" panose="02010600030101010101" pitchFamily="2" charset="-122"/>
                <a:sym typeface="+mn-ea"/>
              </a:rPr>
              <a:t>数据集不同大小下</a:t>
            </a:r>
            <a:r>
              <a:rPr lang="en-US" altLang="zh-CN" b="1">
                <a:latin typeface="宋体" panose="02010600030101010101" pitchFamily="2" charset="-122"/>
                <a:ea typeface="宋体" panose="02010600030101010101" pitchFamily="2" charset="-122"/>
                <a:cs typeface="宋体" panose="02010600030101010101" pitchFamily="2" charset="-122"/>
                <a:sym typeface="+mn-ea"/>
              </a:rPr>
              <a:t>VARU</a:t>
            </a:r>
            <a:r>
              <a:rPr lang="zh-CN" altLang="en-US" b="1">
                <a:latin typeface="宋体" panose="02010600030101010101" pitchFamily="2" charset="-122"/>
                <a:ea typeface="宋体" panose="02010600030101010101" pitchFamily="2" charset="-122"/>
                <a:cs typeface="宋体" panose="02010600030101010101" pitchFamily="2" charset="-122"/>
                <a:sym typeface="+mn-ea"/>
              </a:rPr>
              <a:t>算法的各个指标，来</a:t>
            </a:r>
            <a:r>
              <a:rPr lang="zh-CN" altLang="en-US" b="1" dirty="0" smtClean="0">
                <a:solidFill>
                  <a:schemeClr val="bg1"/>
                </a:solidFill>
                <a:cs typeface="+mn-ea"/>
                <a:sym typeface="+mn-lt"/>
              </a:rPr>
              <a:t>探究数据集大小对于算法效果的影响，发现</a:t>
            </a:r>
            <a:r>
              <a:rPr lang="zh-CN" altLang="en-US" b="1">
                <a:latin typeface="宋体" panose="02010600030101010101" pitchFamily="2" charset="-122"/>
                <a:ea typeface="宋体" panose="02010600030101010101" pitchFamily="2" charset="-122"/>
                <a:cs typeface="宋体" panose="02010600030101010101" pitchFamily="2" charset="-122"/>
                <a:sym typeface="+mn-ea"/>
              </a:rPr>
              <a:t>数据集越大，</a:t>
            </a:r>
            <a:r>
              <a:rPr lang="en-US" altLang="zh-CN" b="1">
                <a:latin typeface="宋体" panose="02010600030101010101" pitchFamily="2" charset="-122"/>
                <a:ea typeface="宋体" panose="02010600030101010101" pitchFamily="2" charset="-122"/>
                <a:cs typeface="宋体" panose="02010600030101010101" pitchFamily="2" charset="-122"/>
                <a:sym typeface="+mn-ea"/>
              </a:rPr>
              <a:t>VARU</a:t>
            </a:r>
            <a:r>
              <a:rPr lang="zh-CN" altLang="en-US" b="1">
                <a:latin typeface="宋体" panose="02010600030101010101" pitchFamily="2" charset="-122"/>
                <a:ea typeface="宋体" panose="02010600030101010101" pitchFamily="2" charset="-122"/>
                <a:cs typeface="宋体" panose="02010600030101010101" pitchFamily="2" charset="-122"/>
                <a:sym typeface="+mn-ea"/>
              </a:rPr>
              <a:t>表现越好，</a:t>
            </a:r>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zh-CN" altLang="en-US" b="1">
                <a:latin typeface="宋体" panose="02010600030101010101" pitchFamily="2" charset="-122"/>
                <a:ea typeface="宋体" panose="02010600030101010101" pitchFamily="2" charset="-122"/>
                <a:cs typeface="宋体" panose="02010600030101010101" pitchFamily="2" charset="-122"/>
                <a:sym typeface="+mn-ea"/>
              </a:rPr>
              <a:t>当数据集较小时，</a:t>
            </a:r>
            <a:r>
              <a:rPr lang="en-US" altLang="zh-CN" b="1">
                <a:latin typeface="宋体" panose="02010600030101010101" pitchFamily="2" charset="-122"/>
                <a:ea typeface="宋体" panose="02010600030101010101" pitchFamily="2" charset="-122"/>
                <a:cs typeface="宋体" panose="02010600030101010101" pitchFamily="2" charset="-122"/>
                <a:sym typeface="+mn-ea"/>
              </a:rPr>
              <a:t>VARU</a:t>
            </a:r>
            <a:r>
              <a:rPr lang="zh-CN" altLang="en-US" b="1">
                <a:latin typeface="宋体" panose="02010600030101010101" pitchFamily="2" charset="-122"/>
                <a:ea typeface="宋体" panose="02010600030101010101" pitchFamily="2" charset="-122"/>
                <a:cs typeface="宋体" panose="02010600030101010101" pitchFamily="2" charset="-122"/>
                <a:sym typeface="+mn-ea"/>
              </a:rPr>
              <a:t>效果较差；针对这一问题，我们提出两个解决方法：</a:t>
            </a:r>
            <a:r>
              <a:rPr lang="en-US" altLang="zh-CN" b="1">
                <a:latin typeface="宋体" panose="02010600030101010101" pitchFamily="2" charset="-122"/>
                <a:ea typeface="宋体" panose="02010600030101010101" pitchFamily="2" charset="-122"/>
                <a:cs typeface="宋体" panose="02010600030101010101" pitchFamily="2" charset="-122"/>
                <a:sym typeface="+mn-ea"/>
              </a:rPr>
              <a:t>1.</a:t>
            </a:r>
            <a:r>
              <a:rPr lang="zh-CN" altLang="en-US" b="1">
                <a:latin typeface="宋体" panose="02010600030101010101" pitchFamily="2" charset="-122"/>
                <a:ea typeface="宋体" panose="02010600030101010101" pitchFamily="2" charset="-122"/>
                <a:cs typeface="宋体" panose="02010600030101010101" pitchFamily="2" charset="-122"/>
                <a:sym typeface="+mn-ea"/>
              </a:rPr>
              <a:t>增大输入的特征值数目</a:t>
            </a:r>
            <a:r>
              <a:rPr lang="en-US" altLang="zh-CN" b="1">
                <a:latin typeface="宋体" panose="02010600030101010101" pitchFamily="2" charset="-122"/>
                <a:ea typeface="宋体" panose="02010600030101010101" pitchFamily="2" charset="-122"/>
                <a:cs typeface="宋体" panose="02010600030101010101" pitchFamily="2" charset="-122"/>
                <a:sym typeface="+mn-ea"/>
              </a:rPr>
              <a:t> 2.</a:t>
            </a:r>
            <a:r>
              <a:rPr lang="zh-CN" altLang="en-US" b="1">
                <a:latin typeface="宋体" panose="02010600030101010101" pitchFamily="2" charset="-122"/>
                <a:ea typeface="宋体" panose="02010600030101010101" pitchFamily="2" charset="-122"/>
                <a:cs typeface="宋体" panose="02010600030101010101" pitchFamily="2" charset="-122"/>
                <a:sym typeface="+mn-ea"/>
              </a:rPr>
              <a:t>优化</a:t>
            </a:r>
            <a:r>
              <a:rPr lang="en-US" altLang="zh-CN" b="1">
                <a:latin typeface="宋体" panose="02010600030101010101" pitchFamily="2" charset="-122"/>
                <a:ea typeface="宋体" panose="02010600030101010101" pitchFamily="2" charset="-122"/>
                <a:cs typeface="宋体" panose="02010600030101010101" pitchFamily="2" charset="-122"/>
                <a:sym typeface="+mn-ea"/>
              </a:rPr>
              <a:t>p</a:t>
            </a:r>
            <a:r>
              <a:rPr lang="zh-CN" altLang="en-US" b="1">
                <a:latin typeface="宋体" panose="02010600030101010101" pitchFamily="2" charset="-122"/>
                <a:ea typeface="宋体" panose="02010600030101010101" pitchFamily="2" charset="-122"/>
                <a:cs typeface="宋体" panose="02010600030101010101" pitchFamily="2" charset="-122"/>
                <a:sym typeface="+mn-ea"/>
              </a:rPr>
              <a:t>和</a:t>
            </a:r>
            <a:r>
              <a:rPr lang="en-US" altLang="zh-CN" b="1">
                <a:latin typeface="宋体" panose="02010600030101010101" pitchFamily="2" charset="-122"/>
                <a:ea typeface="宋体" panose="02010600030101010101" pitchFamily="2" charset="-122"/>
                <a:cs typeface="宋体" panose="02010600030101010101" pitchFamily="2" charset="-122"/>
                <a:sym typeface="+mn-ea"/>
              </a:rPr>
              <a:t>gp</a:t>
            </a:r>
            <a:r>
              <a:rPr lang="zh-CN" altLang="en-US" b="1">
                <a:latin typeface="宋体" panose="02010600030101010101" pitchFamily="2" charset="-122"/>
                <a:ea typeface="宋体" panose="02010600030101010101" pitchFamily="2" charset="-122"/>
                <a:cs typeface="宋体" panose="02010600030101010101" pitchFamily="2" charset="-122"/>
                <a:sym typeface="+mn-ea"/>
              </a:rPr>
              <a:t>参数</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33746-6AF4-41AE-A6AC-16E55E893B8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7D52DC-2AC0-40EB-AE3E-9EAE589A449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33746-6AF4-41AE-A6AC-16E55E893B8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接下来我将从以下四个方面进行中期汇报。</a:t>
            </a:r>
            <a:endParaRPr lang="en-US" altLang="zh-CN" dirty="0" smtClean="0"/>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首先是选题背景、应用及意义</a:t>
            </a:r>
            <a:endParaRPr lang="zh-CN" altLang="en-US" dirty="0"/>
          </a:p>
        </p:txBody>
      </p:sp>
      <p:sp>
        <p:nvSpPr>
          <p:cNvPr id="4" name="灯片编号占位符 3"/>
          <p:cNvSpPr>
            <a:spLocks noGrp="1"/>
          </p:cNvSpPr>
          <p:nvPr>
            <p:ph type="sldNum" sz="quarter" idx="10"/>
          </p:nvPr>
        </p:nvSpPr>
        <p:spPr/>
        <p:txBody>
          <a:bodyPr/>
          <a:lstStyle/>
          <a:p>
            <a:fld id="{FFE33746-6AF4-41AE-A6AC-16E55E893B8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背景方面，从上图我们可以清楚地看到从</a:t>
            </a:r>
            <a:r>
              <a:rPr lang="en-US" altLang="zh-CN" dirty="0" smtClean="0"/>
              <a:t>07</a:t>
            </a:r>
            <a:r>
              <a:rPr lang="zh-CN" altLang="en-US" dirty="0" smtClean="0"/>
              <a:t>年到</a:t>
            </a:r>
            <a:r>
              <a:rPr lang="en-US" altLang="zh-CN" dirty="0" smtClean="0"/>
              <a:t>19</a:t>
            </a:r>
            <a:r>
              <a:rPr lang="zh-CN" altLang="en-US" dirty="0" smtClean="0"/>
              <a:t>年网络规模和流量均急剧增加；</a:t>
            </a:r>
            <a:endParaRPr lang="en-US" altLang="zh-CN" dirty="0" smtClean="0"/>
          </a:p>
          <a:p>
            <a:r>
              <a:rPr lang="zh-CN" altLang="en-US" dirty="0" smtClean="0"/>
              <a:t>而随着网络流量规模的增加，网络攻击的种类和规模也随之大量增长，造成了极其严重的后果；</a:t>
            </a:r>
            <a:endParaRPr lang="en-US" altLang="zh-CN" dirty="0" smtClean="0"/>
          </a:p>
          <a:p>
            <a:r>
              <a:rPr lang="zh-CN" altLang="en-US" dirty="0" smtClean="0"/>
              <a:t>为了保护国家网络安全，应对网络入侵检测挑战，国家将网络入侵检测与防护设为网络空间安全一级学科下一个重要的分支；</a:t>
            </a:r>
            <a:endParaRPr lang="en-US" altLang="zh-CN" dirty="0" smtClean="0"/>
          </a:p>
          <a:p>
            <a:r>
              <a:rPr lang="zh-CN" altLang="en-US" dirty="0" smtClean="0"/>
              <a:t>而我们的项目则针对网络入侵检测与防护中的网络入侵检测这一方面，针对现有的需求与缺陷提出创新性方案。</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77D52DC-2AC0-40EB-AE3E-9EAE589A449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7D52DC-2AC0-40EB-AE3E-9EAE589A449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7D52DC-2AC0-40EB-AE3E-9EAE589A449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7D52DC-2AC0-40EB-AE3E-9EAE589A449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7D52DC-2AC0-40EB-AE3E-9EAE589A449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7D52DC-2AC0-40EB-AE3E-9EAE589A449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5CF8DB69-594A-4DA7-8707-52E2C69506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02492A5-78CA-4307-A225-A281D92D4C91}" type="slidenum">
              <a:rPr lang="zh-CN" altLang="en-US" smtClean="0"/>
            </a:fld>
            <a:endParaRPr lang="zh-CN" altLang="en-US"/>
          </a:p>
        </p:txBody>
      </p:sp>
    </p:spTree>
  </p:cSld>
  <p:clrMapOvr>
    <a:masterClrMapping/>
  </p:clrMapOvr>
  <p:transition spd="slow" advClick="0"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CF8DB69-594A-4DA7-8707-52E2C69506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02492A5-78CA-4307-A225-A281D92D4C91}" type="slidenum">
              <a:rPr lang="zh-CN" altLang="en-US" smtClean="0"/>
            </a:fld>
            <a:endParaRPr lang="zh-CN" altLang="en-US"/>
          </a:p>
        </p:txBody>
      </p:sp>
    </p:spTree>
  </p:cSld>
  <p:clrMapOvr>
    <a:masterClrMapping/>
  </p:clrMapOvr>
  <p:transition spd="slow" advClick="0"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CF8DB69-594A-4DA7-8707-52E2C69506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02492A5-78CA-4307-A225-A281D92D4C91}" type="slidenum">
              <a:rPr lang="zh-CN" altLang="en-US" smtClean="0"/>
            </a:fld>
            <a:endParaRPr lang="zh-CN" altLang="en-US"/>
          </a:p>
        </p:txBody>
      </p:sp>
    </p:spTree>
  </p:cSld>
  <p:clrMapOvr>
    <a:masterClrMapping/>
  </p:clrMapOvr>
  <p:transition spd="slow" advClick="0" advTm="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92087" y="190500"/>
            <a:ext cx="4038600" cy="4038600"/>
          </a:xfrm>
          <a:custGeom>
            <a:avLst/>
            <a:gdLst>
              <a:gd name="connsiteX0" fmla="*/ 2019300 w 4038600"/>
              <a:gd name="connsiteY0" fmla="*/ 0 h 4038600"/>
              <a:gd name="connsiteX1" fmla="*/ 4038600 w 4038600"/>
              <a:gd name="connsiteY1" fmla="*/ 2019300 h 4038600"/>
              <a:gd name="connsiteX2" fmla="*/ 2019300 w 4038600"/>
              <a:gd name="connsiteY2" fmla="*/ 4038600 h 4038600"/>
              <a:gd name="connsiteX3" fmla="*/ 0 w 4038600"/>
              <a:gd name="connsiteY3" fmla="*/ 2019300 h 4038600"/>
            </a:gdLst>
            <a:ahLst/>
            <a:cxnLst>
              <a:cxn ang="0">
                <a:pos x="connsiteX0" y="connsiteY0"/>
              </a:cxn>
              <a:cxn ang="0">
                <a:pos x="connsiteX1" y="connsiteY1"/>
              </a:cxn>
              <a:cxn ang="0">
                <a:pos x="connsiteX2" y="connsiteY2"/>
              </a:cxn>
              <a:cxn ang="0">
                <a:pos x="connsiteX3" y="connsiteY3"/>
              </a:cxn>
            </a:cxnLst>
            <a:rect l="l" t="t" r="r" b="b"/>
            <a:pathLst>
              <a:path w="4038600" h="4038600">
                <a:moveTo>
                  <a:pt x="2019300" y="0"/>
                </a:moveTo>
                <a:lnTo>
                  <a:pt x="4038600" y="2019300"/>
                </a:lnTo>
                <a:lnTo>
                  <a:pt x="2019300" y="4038600"/>
                </a:lnTo>
                <a:lnTo>
                  <a:pt x="0" y="2019300"/>
                </a:lnTo>
                <a:close/>
              </a:path>
            </a:pathLst>
          </a:custGeom>
        </p:spPr>
        <p:txBody>
          <a:bodyPr wrap="square">
            <a:noAutofit/>
          </a:bodyPr>
          <a:lstStyle/>
          <a:p>
            <a:endParaRPr lang="zh-CN" altLang="en-US"/>
          </a:p>
        </p:txBody>
      </p:sp>
    </p:spTree>
  </p:cSld>
  <p:clrMapOvr>
    <a:masterClrMapping/>
  </p:clrMapOvr>
  <p:transition spd="slow" advClick="0" advTm="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4252687" y="1669143"/>
            <a:ext cx="7402285" cy="3976914"/>
          </a:xfrm>
          <a:custGeom>
            <a:avLst/>
            <a:gdLst>
              <a:gd name="connsiteX0" fmla="*/ 0 w 7402285"/>
              <a:gd name="connsiteY0" fmla="*/ 0 h 3976914"/>
              <a:gd name="connsiteX1" fmla="*/ 7402285 w 7402285"/>
              <a:gd name="connsiteY1" fmla="*/ 0 h 3976914"/>
              <a:gd name="connsiteX2" fmla="*/ 7402285 w 7402285"/>
              <a:gd name="connsiteY2" fmla="*/ 3976914 h 3976914"/>
              <a:gd name="connsiteX3" fmla="*/ 0 w 7402285"/>
              <a:gd name="connsiteY3" fmla="*/ 3976914 h 3976914"/>
            </a:gdLst>
            <a:ahLst/>
            <a:cxnLst>
              <a:cxn ang="0">
                <a:pos x="connsiteX0" y="connsiteY0"/>
              </a:cxn>
              <a:cxn ang="0">
                <a:pos x="connsiteX1" y="connsiteY1"/>
              </a:cxn>
              <a:cxn ang="0">
                <a:pos x="connsiteX2" y="connsiteY2"/>
              </a:cxn>
              <a:cxn ang="0">
                <a:pos x="connsiteX3" y="connsiteY3"/>
              </a:cxn>
            </a:cxnLst>
            <a:rect l="l" t="t" r="r" b="b"/>
            <a:pathLst>
              <a:path w="7402285" h="3976914">
                <a:moveTo>
                  <a:pt x="0" y="0"/>
                </a:moveTo>
                <a:lnTo>
                  <a:pt x="7402285" y="0"/>
                </a:lnTo>
                <a:lnTo>
                  <a:pt x="7402285" y="3976914"/>
                </a:lnTo>
                <a:lnTo>
                  <a:pt x="0" y="3976914"/>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55F039D9-FC67-4A8C-8444-E80ABB364C27}" type="slidenum">
              <a:rPr lang="zh-CN" altLang="en-US" smtClean="0"/>
            </a:fld>
            <a:endParaRPr lang="zh-CN" altLang="en-US"/>
          </a:p>
        </p:txBody>
      </p:sp>
    </p:spTree>
  </p:cSld>
  <p:clrMapOvr>
    <a:masterClrMapping/>
  </p:clrMapOvr>
  <p:transition spd="slow" advClick="0" advTm="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transition spd="slow" advClick="0" advTm="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transition spd="slow" advClick="0" advTm="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spd="slow" advClick="0" advTm="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CF8DB69-594A-4DA7-8707-52E2C69506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02492A5-78CA-4307-A225-A281D92D4C91}" type="slidenum">
              <a:rPr lang="zh-CN" altLang="en-US" smtClean="0"/>
            </a:fld>
            <a:endParaRPr lang="zh-CN" altLang="en-US"/>
          </a:p>
        </p:txBody>
      </p:sp>
    </p:spTree>
  </p:cSld>
  <p:clrMapOvr>
    <a:masterClrMapping/>
  </p:clrMapOvr>
  <p:transition spd="slow" advClick="0"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5CF8DB69-594A-4DA7-8707-52E2C69506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02492A5-78CA-4307-A225-A281D92D4C91}" type="slidenum">
              <a:rPr lang="zh-CN" altLang="en-US" smtClean="0"/>
            </a:fld>
            <a:endParaRPr lang="zh-CN" altLang="en-US"/>
          </a:p>
        </p:txBody>
      </p:sp>
    </p:spTree>
  </p:cSld>
  <p:clrMapOvr>
    <a:masterClrMapping/>
  </p:clrMapOvr>
  <p:transition spd="slow" advClick="0"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CF8DB69-594A-4DA7-8707-52E2C69506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02492A5-78CA-4307-A225-A281D92D4C91}" type="slidenum">
              <a:rPr lang="zh-CN" altLang="en-US" smtClean="0"/>
            </a:fld>
            <a:endParaRPr lang="zh-CN" altLang="en-US"/>
          </a:p>
        </p:txBody>
      </p:sp>
    </p:spTree>
  </p:cSld>
  <p:clrMapOvr>
    <a:masterClrMapping/>
  </p:clrMapOvr>
  <p:transition spd="slow" advClick="0"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CF8DB69-594A-4DA7-8707-52E2C69506F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02492A5-78CA-4307-A225-A281D92D4C91}" type="slidenum">
              <a:rPr lang="zh-CN" altLang="en-US" smtClean="0"/>
            </a:fld>
            <a:endParaRPr lang="zh-CN" altLang="en-US"/>
          </a:p>
        </p:txBody>
      </p:sp>
      <p:sp>
        <p:nvSpPr>
          <p:cNvPr id="11" name="TextBox 10"/>
          <p:cNvSpPr txBox="1"/>
          <p:nvPr userDrawn="1"/>
        </p:nvSpPr>
        <p:spPr>
          <a:xfrm>
            <a:off x="1996604" y="6858000"/>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下载</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http://www.1ppt.com/xiazai/</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p:transition spd="slow" advClick="0"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CF8DB69-594A-4DA7-8707-52E2C69506F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02492A5-78CA-4307-A225-A281D92D4C91}" type="slidenum">
              <a:rPr lang="zh-CN" altLang="en-US" smtClean="0"/>
            </a:fld>
            <a:endParaRPr lang="zh-CN" altLang="en-US"/>
          </a:p>
        </p:txBody>
      </p:sp>
    </p:spTree>
  </p:cSld>
  <p:clrMapOvr>
    <a:masterClrMapping/>
  </p:clrMapOvr>
  <p:transition spd="slow" advClick="0"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CF8DB69-594A-4DA7-8707-52E2C69506F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02492A5-78CA-4307-A225-A281D92D4C91}" type="slidenum">
              <a:rPr lang="zh-CN" altLang="en-US" smtClean="0"/>
            </a:fld>
            <a:endParaRPr lang="zh-CN" altLang="en-US"/>
          </a:p>
        </p:txBody>
      </p:sp>
    </p:spTree>
  </p:cSld>
  <p:clrMapOvr>
    <a:masterClrMapping/>
  </p:clrMapOvr>
  <p:transition spd="slow" advClick="0"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CF8DB69-594A-4DA7-8707-52E2C69506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02492A5-78CA-4307-A225-A281D92D4C91}" type="slidenum">
              <a:rPr lang="zh-CN" altLang="en-US" smtClean="0"/>
            </a:fld>
            <a:endParaRPr lang="zh-CN" altLang="en-US"/>
          </a:p>
        </p:txBody>
      </p:sp>
    </p:spTree>
  </p:cSld>
  <p:clrMapOvr>
    <a:masterClrMapping/>
  </p:clrMapOvr>
  <p:transition spd="slow" advClick="0"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CF8DB69-594A-4DA7-8707-52E2C69506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02492A5-78CA-4307-A225-A281D92D4C91}" type="slidenum">
              <a:rPr lang="zh-CN" altLang="en-US" smtClean="0"/>
            </a:fld>
            <a:endParaRPr lang="zh-CN" altLang="en-US"/>
          </a:p>
        </p:txBody>
      </p:sp>
    </p:spTree>
  </p:cSld>
  <p:clrMapOvr>
    <a:masterClrMapping/>
  </p:clrMapOvr>
  <p:transition spd="slow" advClick="0" advTm="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F8DB69-594A-4DA7-8707-52E2C69506F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2492A5-78CA-4307-A225-A281D92D4C9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advClick="0" advTm="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Lst>
  <p:transition spd="slow" advClick="0" advTm="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3.xml"/><Relationship Id="rId4" Type="http://schemas.openxmlformats.org/officeDocument/2006/relationships/image" Target="../media/image9.png"/><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2.xml"/><Relationship Id="rId7" Type="http://schemas.openxmlformats.org/officeDocument/2006/relationships/image" Target="../media/image2.svg"/><Relationship Id="rId6" Type="http://schemas.openxmlformats.org/officeDocument/2006/relationships/image" Target="../media/image20.png"/><Relationship Id="rId5" Type="http://schemas.openxmlformats.org/officeDocument/2006/relationships/image" Target="../media/image1.sv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svg"/><Relationship Id="rId7" Type="http://schemas.openxmlformats.org/officeDocument/2006/relationships/image" Target="../media/image20.png"/><Relationship Id="rId6" Type="http://schemas.openxmlformats.org/officeDocument/2006/relationships/image" Target="../media/image3.svg"/><Relationship Id="rId5" Type="http://schemas.openxmlformats.org/officeDocument/2006/relationships/image" Target="../media/image22.png"/><Relationship Id="rId4" Type="http://schemas.openxmlformats.org/officeDocument/2006/relationships/image" Target="../media/image1.svg"/><Relationship Id="rId3" Type="http://schemas.openxmlformats.org/officeDocument/2006/relationships/image" Target="../media/image19.png"/><Relationship Id="rId2" Type="http://schemas.openxmlformats.org/officeDocument/2006/relationships/image" Target="../media/image21.png"/><Relationship Id="rId10" Type="http://schemas.openxmlformats.org/officeDocument/2006/relationships/notesSlide" Target="../notesSlides/notesSlide14.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9" Type="http://schemas.openxmlformats.org/officeDocument/2006/relationships/image" Target="../media/image1.svg"/><Relationship Id="rId8" Type="http://schemas.openxmlformats.org/officeDocument/2006/relationships/image" Target="../media/image19.png"/><Relationship Id="rId7" Type="http://schemas.openxmlformats.org/officeDocument/2006/relationships/image" Target="../media/image5.svg"/><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5" Type="http://schemas.openxmlformats.org/officeDocument/2006/relationships/notesSlide" Target="../notesSlides/notesSlide15.xml"/><Relationship Id="rId14" Type="http://schemas.openxmlformats.org/officeDocument/2006/relationships/slideLayout" Target="../slideLayouts/slideLayout2.xml"/><Relationship Id="rId13" Type="http://schemas.openxmlformats.org/officeDocument/2006/relationships/image" Target="../media/image2.svg"/><Relationship Id="rId12" Type="http://schemas.openxmlformats.org/officeDocument/2006/relationships/image" Target="../media/image20.png"/><Relationship Id="rId11" Type="http://schemas.openxmlformats.org/officeDocument/2006/relationships/image" Target="../media/image3.svg"/><Relationship Id="rId10" Type="http://schemas.openxmlformats.org/officeDocument/2006/relationships/image" Target="../media/image2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9" Type="http://schemas.openxmlformats.org/officeDocument/2006/relationships/image" Target="../media/image3.svg"/><Relationship Id="rId8" Type="http://schemas.openxmlformats.org/officeDocument/2006/relationships/image" Target="../media/image22.pn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1.svg"/><Relationship Id="rId4" Type="http://schemas.openxmlformats.org/officeDocument/2006/relationships/image" Target="../media/image19.png"/><Relationship Id="rId3" Type="http://schemas.openxmlformats.org/officeDocument/2006/relationships/image" Target="../media/image27.png"/><Relationship Id="rId2" Type="http://schemas.openxmlformats.org/officeDocument/2006/relationships/image" Target="../media/image23.png"/><Relationship Id="rId12" Type="http://schemas.openxmlformats.org/officeDocument/2006/relationships/slideLayout" Target="../slideLayouts/slideLayout2.xml"/><Relationship Id="rId11" Type="http://schemas.openxmlformats.org/officeDocument/2006/relationships/image" Target="../media/image2.svg"/><Relationship Id="rId10" Type="http://schemas.openxmlformats.org/officeDocument/2006/relationships/image" Target="../media/image20.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2.svg"/><Relationship Id="rId7" Type="http://schemas.openxmlformats.org/officeDocument/2006/relationships/image" Target="../media/image20.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svg"/><Relationship Id="rId3" Type="http://schemas.openxmlformats.org/officeDocument/2006/relationships/image" Target="../media/image19.png"/><Relationship Id="rId2" Type="http://schemas.openxmlformats.org/officeDocument/2006/relationships/image" Target="../media/image23.png"/><Relationship Id="rId10" Type="http://schemas.openxmlformats.org/officeDocument/2006/relationships/slideLayout" Target="../slideLayouts/slideLayout2.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9" Type="http://schemas.openxmlformats.org/officeDocument/2006/relationships/image" Target="../media/image2.svg"/><Relationship Id="rId8" Type="http://schemas.openxmlformats.org/officeDocument/2006/relationships/image" Target="../media/image20.png"/><Relationship Id="rId7" Type="http://schemas.openxmlformats.org/officeDocument/2006/relationships/image" Target="../media/image3.svg"/><Relationship Id="rId6" Type="http://schemas.openxmlformats.org/officeDocument/2006/relationships/image" Target="../media/image22.png"/><Relationship Id="rId5" Type="http://schemas.openxmlformats.org/officeDocument/2006/relationships/image" Target="../media/image1.svg"/><Relationship Id="rId4" Type="http://schemas.openxmlformats.org/officeDocument/2006/relationships/image" Target="../media/image19.png"/><Relationship Id="rId3" Type="http://schemas.openxmlformats.org/officeDocument/2006/relationships/image" Target="../media/image33.png"/><Relationship Id="rId2" Type="http://schemas.openxmlformats.org/officeDocument/2006/relationships/image" Target="../media/image32.png"/><Relationship Id="rId10" Type="http://schemas.openxmlformats.org/officeDocument/2006/relationships/slideLayout" Target="../slideLayouts/slideLayout2.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2" Type="http://schemas.openxmlformats.org/officeDocument/2006/relationships/notesSlide" Target="../notesSlides/notesSlide2.xml"/><Relationship Id="rId21" Type="http://schemas.openxmlformats.org/officeDocument/2006/relationships/slideLayout" Target="../slideLayouts/slideLayout12.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GIF"/><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3.xml"/><Relationship Id="rId2" Type="http://schemas.openxmlformats.org/officeDocument/2006/relationships/image" Target="../media/image6.GIF"/><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3.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3.xml"/><Relationship Id="rId4" Type="http://schemas.openxmlformats.org/officeDocument/2006/relationships/image" Target="../media/image9.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3.xml"/><Relationship Id="rId4" Type="http://schemas.openxmlformats.org/officeDocument/2006/relationships/image" Target="../media/image9.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3.xml"/><Relationship Id="rId4" Type="http://schemas.openxmlformats.org/officeDocument/2006/relationships/image" Target="../media/image15.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1" cstate="email"/>
          <a:stretch>
            <a:fillRect/>
          </a:stretch>
        </p:blipFill>
        <p:spPr>
          <a:xfrm>
            <a:off x="10818" y="16510"/>
            <a:ext cx="12170364" cy="6858000"/>
          </a:xfrm>
          <a:prstGeom prst="rect">
            <a:avLst/>
          </a:prstGeom>
        </p:spPr>
      </p:pic>
      <p:sp>
        <p:nvSpPr>
          <p:cNvPr id="15" name="直角三角形 14"/>
          <p:cNvSpPr/>
          <p:nvPr/>
        </p:nvSpPr>
        <p:spPr>
          <a:xfrm>
            <a:off x="0" y="4084320"/>
            <a:ext cx="2773680" cy="2773680"/>
          </a:xfrm>
          <a:prstGeom prst="rtTriangl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直角三角形 17"/>
          <p:cNvSpPr/>
          <p:nvPr/>
        </p:nvSpPr>
        <p:spPr>
          <a:xfrm>
            <a:off x="-1" y="4673599"/>
            <a:ext cx="2184401" cy="2184401"/>
          </a:xfrm>
          <a:prstGeom prst="r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文本框 20"/>
          <p:cNvSpPr txBox="1"/>
          <p:nvPr/>
        </p:nvSpPr>
        <p:spPr>
          <a:xfrm>
            <a:off x="0" y="1313763"/>
            <a:ext cx="11046460" cy="1938020"/>
          </a:xfrm>
          <a:prstGeom prst="rect">
            <a:avLst/>
          </a:prstGeom>
          <a:noFill/>
        </p:spPr>
        <p:txBody>
          <a:bodyPr wrap="square" rtlCol="0">
            <a:spAutoFit/>
          </a:bodyPr>
          <a:lstStyle/>
          <a:p>
            <a:pPr algn="r">
              <a:lnSpc>
                <a:spcPct val="125000"/>
              </a:lnSpc>
            </a:pPr>
            <a:r>
              <a:rPr lang="zh-CN" altLang="en-US" sz="4800" b="1" dirty="0" smtClean="0">
                <a:latin typeface="宋体" panose="02010600030101010101" pitchFamily="2" charset="-122"/>
                <a:ea typeface="宋体" panose="02010600030101010101" pitchFamily="2" charset="-122"/>
                <a:cs typeface="宋体" panose="02010600030101010101" pitchFamily="2" charset="-122"/>
                <a:sym typeface="+mn-lt"/>
              </a:rPr>
              <a:t>基于</a:t>
            </a:r>
            <a:r>
              <a:rPr lang="zh-CN" altLang="en-US" sz="4800" b="1"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mn-lt"/>
              </a:rPr>
              <a:t>多假设深度学习</a:t>
            </a:r>
            <a:r>
              <a:rPr lang="zh-CN" altLang="en-US" sz="4800" b="1" dirty="0" smtClean="0">
                <a:latin typeface="宋体" panose="02010600030101010101" pitchFamily="2" charset="-122"/>
                <a:ea typeface="宋体" panose="02010600030101010101" pitchFamily="2" charset="-122"/>
                <a:cs typeface="宋体" panose="02010600030101010101" pitchFamily="2" charset="-122"/>
                <a:sym typeface="+mn-lt"/>
              </a:rPr>
              <a:t>的</a:t>
            </a:r>
            <a:endParaRPr lang="en-US" altLang="zh-CN" sz="4800" b="1" dirty="0" smtClean="0">
              <a:latin typeface="宋体" panose="02010600030101010101" pitchFamily="2" charset="-122"/>
              <a:ea typeface="宋体" panose="02010600030101010101" pitchFamily="2" charset="-122"/>
              <a:cs typeface="宋体" panose="02010600030101010101" pitchFamily="2" charset="-122"/>
              <a:sym typeface="+mn-lt"/>
            </a:endParaRPr>
          </a:p>
          <a:p>
            <a:pPr algn="r">
              <a:lnSpc>
                <a:spcPct val="125000"/>
              </a:lnSpc>
            </a:pPr>
            <a:r>
              <a:rPr lang="zh-CN" altLang="en-US" sz="4800" b="1" dirty="0" smtClean="0">
                <a:latin typeface="宋体" panose="02010600030101010101" pitchFamily="2" charset="-122"/>
                <a:ea typeface="宋体" panose="02010600030101010101" pitchFamily="2" charset="-122"/>
                <a:cs typeface="宋体" panose="02010600030101010101" pitchFamily="2" charset="-122"/>
                <a:sym typeface="+mn-lt"/>
              </a:rPr>
              <a:t>流量异常检测研究</a:t>
            </a:r>
            <a:endParaRPr lang="zh-CN" altLang="en-US" sz="4800" b="1" dirty="0">
              <a:latin typeface="宋体" panose="02010600030101010101" pitchFamily="2" charset="-122"/>
              <a:ea typeface="宋体" panose="02010600030101010101" pitchFamily="2" charset="-122"/>
              <a:cs typeface="宋体" panose="02010600030101010101" pitchFamily="2" charset="-122"/>
              <a:sym typeface="+mn-lt"/>
            </a:endParaRPr>
          </a:p>
        </p:txBody>
      </p:sp>
      <p:grpSp>
        <p:nvGrpSpPr>
          <p:cNvPr id="17" name="组合 16"/>
          <p:cNvGrpSpPr/>
          <p:nvPr/>
        </p:nvGrpSpPr>
        <p:grpSpPr>
          <a:xfrm>
            <a:off x="0" y="0"/>
            <a:ext cx="5943600" cy="3908809"/>
            <a:chOff x="0" y="0"/>
            <a:chExt cx="6897954" cy="4536440"/>
          </a:xfrm>
        </p:grpSpPr>
        <p:sp>
          <p:nvSpPr>
            <p:cNvPr id="20" name="直角三角形 19"/>
            <p:cNvSpPr/>
            <p:nvPr/>
          </p:nvSpPr>
          <p:spPr>
            <a:xfrm flipV="1">
              <a:off x="0" y="0"/>
              <a:ext cx="6897954" cy="4511041"/>
            </a:xfrm>
            <a:prstGeom prst="rtTriangle">
              <a:avLst/>
            </a:prstGeom>
            <a:solidFill>
              <a:srgbClr val="8E8E8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直角三角形 26"/>
            <p:cNvSpPr/>
            <p:nvPr/>
          </p:nvSpPr>
          <p:spPr>
            <a:xfrm flipV="1">
              <a:off x="0" y="0"/>
              <a:ext cx="5232400" cy="3421822"/>
            </a:xfrm>
            <a:prstGeom prst="r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直角三角形 27"/>
            <p:cNvSpPr/>
            <p:nvPr/>
          </p:nvSpPr>
          <p:spPr>
            <a:xfrm flipV="1">
              <a:off x="4128" y="3436179"/>
              <a:ext cx="1682439" cy="1100261"/>
            </a:xfrm>
            <a:prstGeom prst="rtTriangle">
              <a:avLst/>
            </a:prstGeom>
            <a:solidFill>
              <a:srgbClr val="9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0" name="TextBox 29"/>
          <p:cNvSpPr txBox="1"/>
          <p:nvPr/>
        </p:nvSpPr>
        <p:spPr>
          <a:xfrm>
            <a:off x="3454400" y="3596640"/>
            <a:ext cx="7508240" cy="2306955"/>
          </a:xfrm>
          <a:prstGeom prst="rect">
            <a:avLst/>
          </a:prstGeom>
          <a:noFill/>
        </p:spPr>
        <p:txBody>
          <a:bodyPr wrap="square" rtlCol="0">
            <a:spAutoFit/>
          </a:bodyPr>
          <a:lstStyle/>
          <a:p>
            <a:pPr algn="ctr">
              <a:lnSpc>
                <a:spcPct val="120000"/>
              </a:lnSpc>
            </a:pPr>
            <a:r>
              <a:rPr lang="zh-CN" altLang="en-US" sz="4000" b="1" dirty="0" smtClean="0">
                <a:latin typeface="宋体" panose="02010600030101010101" pitchFamily="2" charset="-122"/>
                <a:ea typeface="宋体" panose="02010600030101010101" pitchFamily="2" charset="-122"/>
                <a:cs typeface="+mn-ea"/>
                <a:sym typeface="+mn-lt"/>
              </a:rPr>
              <a:t>终期答辩</a:t>
            </a:r>
            <a:endParaRPr lang="en-US" altLang="zh-CN" sz="4000" b="1" dirty="0" smtClean="0">
              <a:latin typeface="宋体" panose="02010600030101010101" pitchFamily="2" charset="-122"/>
              <a:ea typeface="宋体" panose="02010600030101010101" pitchFamily="2" charset="-122"/>
              <a:cs typeface="+mn-ea"/>
              <a:sym typeface="+mn-lt"/>
            </a:endParaRPr>
          </a:p>
          <a:p>
            <a:pPr algn="ctr">
              <a:lnSpc>
                <a:spcPct val="120000"/>
              </a:lnSpc>
            </a:pPr>
            <a:r>
              <a:rPr lang="zh-CN" altLang="en-US" sz="4000" b="1" dirty="0" smtClean="0">
                <a:latin typeface="宋体" panose="02010600030101010101" pitchFamily="2" charset="-122"/>
                <a:ea typeface="宋体" panose="02010600030101010101" pitchFamily="2" charset="-122"/>
                <a:cs typeface="+mn-ea"/>
                <a:sym typeface="+mn-lt"/>
              </a:rPr>
              <a:t>杨顺杰、魏泽弘、廖梦祈</a:t>
            </a:r>
            <a:endParaRPr lang="en-US" altLang="zh-CN" sz="4000" b="1" dirty="0" smtClean="0">
              <a:latin typeface="宋体" panose="02010600030101010101" pitchFamily="2" charset="-122"/>
              <a:ea typeface="宋体" panose="02010600030101010101" pitchFamily="2" charset="-122"/>
              <a:cs typeface="+mn-ea"/>
              <a:sym typeface="+mn-lt"/>
            </a:endParaRPr>
          </a:p>
          <a:p>
            <a:pPr algn="ctr">
              <a:lnSpc>
                <a:spcPct val="120000"/>
              </a:lnSpc>
            </a:pPr>
            <a:r>
              <a:rPr lang="en-US" altLang="zh-CN" sz="4000" b="1" dirty="0" smtClean="0">
                <a:latin typeface="宋体" panose="02010600030101010101" pitchFamily="2" charset="-122"/>
                <a:ea typeface="宋体" panose="02010600030101010101" pitchFamily="2" charset="-122"/>
                <a:cs typeface="+mn-ea"/>
                <a:sym typeface="+mn-lt"/>
              </a:rPr>
              <a:t>2022.04.16</a:t>
            </a:r>
            <a:endParaRPr lang="zh-CN" altLang="en-US" sz="4000" b="1" dirty="0" smtClean="0">
              <a:latin typeface="宋体" panose="02010600030101010101" pitchFamily="2" charset="-122"/>
              <a:ea typeface="宋体" panose="02010600030101010101" pitchFamily="2" charset="-122"/>
              <a:cs typeface="+mn-ea"/>
              <a:sym typeface="+mn-lt"/>
            </a:endParaRPr>
          </a:p>
        </p:txBody>
      </p:sp>
    </p:spTree>
  </p:cSld>
  <p:clrMapOvr>
    <a:masterClrMapping/>
  </p:clrMapOvr>
  <p:transition spd="slow" advClick="0" advTm="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cstate="email"/>
          <a:stretch>
            <a:fillRect/>
          </a:stretch>
        </p:blipFill>
        <p:spPr>
          <a:xfrm>
            <a:off x="-70750" y="-130"/>
            <a:ext cx="12333605" cy="6858000"/>
          </a:xfrm>
          <a:prstGeom prst="rect">
            <a:avLst/>
          </a:prstGeom>
        </p:spPr>
      </p:pic>
      <p:sp>
        <p:nvSpPr>
          <p:cNvPr id="2" name="矩形 1"/>
          <p:cNvSpPr/>
          <p:nvPr/>
        </p:nvSpPr>
        <p:spPr>
          <a:xfrm>
            <a:off x="671851" y="1029015"/>
            <a:ext cx="4300855" cy="645795"/>
          </a:xfrm>
          <a:prstGeom prst="rect">
            <a:avLst/>
          </a:prstGeom>
          <a:noFill/>
        </p:spPr>
        <p:txBody>
          <a:bodyPr wrap="square" lIns="0" tIns="0" rIns="0" bIns="0" rtlCol="0">
            <a:spAutoFit/>
          </a:bodyPr>
          <a:p>
            <a:pPr algn="just" hangingPunct="0">
              <a:lnSpc>
                <a:spcPct val="150000"/>
              </a:lnSpc>
            </a:pPr>
            <a:r>
              <a:rPr lang="zh-CN" altLang="en-US" sz="2800" b="1" dirty="0">
                <a:solidFill>
                  <a:srgbClr val="4C678E"/>
                </a:solidFill>
                <a:cs typeface="+mn-ea"/>
                <a:sym typeface="+mn-lt"/>
              </a:rPr>
              <a:t>分数评估模块</a:t>
            </a:r>
            <a:endParaRPr lang="zh-CN" altLang="en-US" sz="2800" b="1" dirty="0">
              <a:solidFill>
                <a:srgbClr val="4C678E"/>
              </a:solidFill>
              <a:cs typeface="+mn-ea"/>
              <a:sym typeface="+mn-lt"/>
            </a:endParaRPr>
          </a:p>
        </p:txBody>
      </p:sp>
      <p:sp>
        <p:nvSpPr>
          <p:cNvPr id="8" name="文本框 7"/>
          <p:cNvSpPr txBox="1"/>
          <p:nvPr/>
        </p:nvSpPr>
        <p:spPr>
          <a:xfrm>
            <a:off x="2110534" y="5797573"/>
            <a:ext cx="3573145" cy="460375"/>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cs typeface="宋体" panose="02010600030101010101" pitchFamily="2" charset="-122"/>
              </a:rPr>
              <a:t>模型结构</a:t>
            </a:r>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p:pic>
        <p:nvPicPr>
          <p:cNvPr id="11" name="图片 10" descr="微信图片_20211026173953"/>
          <p:cNvPicPr>
            <a:picLocks noChangeAspect="1"/>
          </p:cNvPicPr>
          <p:nvPr/>
        </p:nvPicPr>
        <p:blipFill>
          <a:blip r:embed="rId2"/>
          <a:stretch>
            <a:fillRect/>
          </a:stretch>
        </p:blipFill>
        <p:spPr>
          <a:xfrm>
            <a:off x="5904593" y="1247930"/>
            <a:ext cx="5752465" cy="4361815"/>
          </a:xfrm>
          <a:prstGeom prst="rect">
            <a:avLst/>
          </a:prstGeom>
        </p:spPr>
      </p:pic>
      <p:sp>
        <p:nvSpPr>
          <p:cNvPr id="13" name="文本框 12"/>
          <p:cNvSpPr txBox="1"/>
          <p:nvPr/>
        </p:nvSpPr>
        <p:spPr>
          <a:xfrm>
            <a:off x="8251825" y="5797550"/>
            <a:ext cx="3343910" cy="460375"/>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cs typeface="宋体" panose="02010600030101010101" pitchFamily="2" charset="-122"/>
              </a:rPr>
              <a:t>实验结果</a:t>
            </a:r>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p:grpSp>
        <p:nvGrpSpPr>
          <p:cNvPr id="3" name="组合 2"/>
          <p:cNvGrpSpPr/>
          <p:nvPr/>
        </p:nvGrpSpPr>
        <p:grpSpPr>
          <a:xfrm>
            <a:off x="-138029" y="-29210"/>
            <a:ext cx="12482429" cy="810079"/>
            <a:chOff x="-190546" y="-29029"/>
            <a:chExt cx="12382546" cy="810079"/>
          </a:xfrm>
        </p:grpSpPr>
        <p:sp>
          <p:nvSpPr>
            <p:cNvPr id="14" name="矩形 13"/>
            <p:cNvSpPr/>
            <p:nvPr/>
          </p:nvSpPr>
          <p:spPr>
            <a:xfrm>
              <a:off x="4368800" y="0"/>
              <a:ext cx="7823200" cy="7810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任意多边形: 形状 5"/>
            <p:cNvSpPr/>
            <p:nvPr/>
          </p:nvSpPr>
          <p:spPr>
            <a:xfrm>
              <a:off x="-43775" y="-29029"/>
              <a:ext cx="5628325" cy="798195"/>
            </a:xfrm>
            <a:custGeom>
              <a:avLst/>
              <a:gdLst>
                <a:gd name="connsiteX0" fmla="*/ 4615543 w 4963886"/>
                <a:gd name="connsiteY0" fmla="*/ 0 h 798286"/>
                <a:gd name="connsiteX1" fmla="*/ 4963886 w 4963886"/>
                <a:gd name="connsiteY1" fmla="*/ 362858 h 798286"/>
                <a:gd name="connsiteX2" fmla="*/ 4484914 w 4963886"/>
                <a:gd name="connsiteY2" fmla="*/ 798286 h 798286"/>
                <a:gd name="connsiteX3" fmla="*/ 0 w 4963886"/>
                <a:gd name="connsiteY3" fmla="*/ 798286 h 798286"/>
                <a:gd name="connsiteX4" fmla="*/ 14514 w 4963886"/>
                <a:gd name="connsiteY4" fmla="*/ 14515 h 798286"/>
                <a:gd name="connsiteX5" fmla="*/ 4615543 w 4963886"/>
                <a:gd name="connsiteY5" fmla="*/ 0 h 79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3886" h="798286">
                  <a:moveTo>
                    <a:pt x="4615543" y="0"/>
                  </a:moveTo>
                  <a:lnTo>
                    <a:pt x="4963886" y="362858"/>
                  </a:lnTo>
                  <a:lnTo>
                    <a:pt x="4484914" y="798286"/>
                  </a:lnTo>
                  <a:lnTo>
                    <a:pt x="0" y="798286"/>
                  </a:lnTo>
                  <a:lnTo>
                    <a:pt x="14514" y="14515"/>
                  </a:lnTo>
                  <a:lnTo>
                    <a:pt x="4615543" y="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190546" y="67491"/>
              <a:ext cx="5329113" cy="645160"/>
            </a:xfrm>
            <a:prstGeom prst="rect">
              <a:avLst/>
            </a:prstGeom>
            <a:noFill/>
          </p:spPr>
          <p:txBody>
            <a:bodyPr wrap="square" rtlCol="0">
              <a:spAutoFit/>
              <a:scene3d>
                <a:camera prst="orthographicFront"/>
                <a:lightRig rig="threePt" dir="t"/>
              </a:scene3d>
              <a:sp3d contourW="12700"/>
            </a:bodyPr>
            <a:lstStyle/>
            <a:p>
              <a:pPr algn="ctr"/>
              <a:r>
                <a:rPr lang="en-US" altLang="zh-CN" sz="3600" b="1" dirty="0" smtClean="0">
                  <a:solidFill>
                    <a:schemeClr val="bg1"/>
                  </a:solidFill>
                  <a:cs typeface="+mn-ea"/>
                  <a:sym typeface="+mn-lt"/>
                </a:rPr>
                <a:t>01 </a:t>
              </a:r>
              <a:r>
                <a:rPr lang="zh-CN" altLang="en-US" sz="3600" b="1" dirty="0" smtClean="0">
                  <a:solidFill>
                    <a:schemeClr val="bg1"/>
                  </a:solidFill>
                  <a:cs typeface="+mn-ea"/>
                  <a:sym typeface="+mn-lt"/>
                </a:rPr>
                <a:t>核心设计及模块介绍</a:t>
              </a:r>
              <a:endParaRPr lang="zh-CN" altLang="en-US" sz="3600" b="1" dirty="0" smtClean="0">
                <a:solidFill>
                  <a:schemeClr val="bg1"/>
                </a:solidFill>
                <a:cs typeface="+mn-ea"/>
                <a:sym typeface="+mn-lt"/>
              </a:endParaRPr>
            </a:p>
          </p:txBody>
        </p:sp>
      </p:grpSp>
      <p:pic>
        <p:nvPicPr>
          <p:cNvPr id="6" name="图片 5" descr="基于多假设的流量异常入侵检测 (14)"/>
          <p:cNvPicPr>
            <a:picLocks noChangeAspect="1"/>
          </p:cNvPicPr>
          <p:nvPr/>
        </p:nvPicPr>
        <p:blipFill>
          <a:blip r:embed="rId3"/>
          <a:srcRect l="57678" t="43441" r="11559" b="31240"/>
          <a:stretch>
            <a:fillRect/>
          </a:stretch>
        </p:blipFill>
        <p:spPr>
          <a:xfrm>
            <a:off x="410403" y="2558072"/>
            <a:ext cx="4823639" cy="2241603"/>
          </a:xfrm>
          <a:prstGeom prst="rect">
            <a:avLst/>
          </a:prstGeom>
          <a:ln w="31750" cmpd="tri">
            <a:solidFill>
              <a:srgbClr val="AEB5C0">
                <a:alpha val="100000"/>
              </a:srgbClr>
            </a:solidFill>
            <a:prstDash val="solid"/>
            <a:miter lim="800000"/>
            <a:headEnd/>
            <a:tailEnd/>
          </a:ln>
        </p:spPr>
      </p:pic>
      <p:pic>
        <p:nvPicPr>
          <p:cNvPr id="4" name="图片 3" descr="upload_post_object_v2_341214724"/>
          <p:cNvPicPr>
            <a:picLocks noChangeAspect="1"/>
          </p:cNvPicPr>
          <p:nvPr/>
        </p:nvPicPr>
        <p:blipFill>
          <a:blip r:embed="rId4"/>
          <a:stretch>
            <a:fillRect/>
          </a:stretch>
        </p:blipFill>
        <p:spPr>
          <a:xfrm>
            <a:off x="202450" y="1209747"/>
            <a:ext cx="400576" cy="400576"/>
          </a:xfrm>
          <a:prstGeom prst="rect">
            <a:avLst/>
          </a:prstGeom>
        </p:spPr>
      </p:pic>
    </p:spTree>
  </p:cSld>
  <p:clrMapOvr>
    <a:masterClrMapping/>
  </p:clrMapOvr>
  <p:transition spd="slow" advClick="0" advTm="0"/>
  <p:timing>
    <p:tnLst>
      <p:par>
        <p:cTn id="1" dur="indefinite" restart="never" nodeType="tmRoot"/>
      </p:par>
    </p:tnLst>
    <p:bldLst>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cstate="email"/>
          <a:stretch>
            <a:fillRect/>
          </a:stretch>
        </p:blipFill>
        <p:spPr>
          <a:xfrm>
            <a:off x="635" y="29210"/>
            <a:ext cx="12333605" cy="6858000"/>
          </a:xfrm>
          <a:prstGeom prst="rect">
            <a:avLst/>
          </a:prstGeom>
        </p:spPr>
      </p:pic>
      <p:pic>
        <p:nvPicPr>
          <p:cNvPr id="2" name="图片 1" descr="基于多假设的流量异常入侵检测 (14)"/>
          <p:cNvPicPr>
            <a:picLocks noChangeAspect="1"/>
          </p:cNvPicPr>
          <p:nvPr/>
        </p:nvPicPr>
        <p:blipFill>
          <a:blip r:embed="rId2"/>
          <a:stretch>
            <a:fillRect/>
          </a:stretch>
        </p:blipFill>
        <p:spPr>
          <a:xfrm>
            <a:off x="930910" y="880745"/>
            <a:ext cx="10473690" cy="5913755"/>
          </a:xfrm>
          <a:prstGeom prst="rect">
            <a:avLst/>
          </a:prstGeom>
          <a:ln w="31750" cmpd="tri">
            <a:solidFill>
              <a:srgbClr val="AEB5C0">
                <a:alpha val="100000"/>
              </a:srgbClr>
            </a:solidFill>
            <a:prstDash val="solid"/>
            <a:miter lim="800000"/>
            <a:headEnd/>
            <a:tailEnd/>
          </a:ln>
        </p:spPr>
      </p:pic>
      <p:grpSp>
        <p:nvGrpSpPr>
          <p:cNvPr id="3" name="组合 2"/>
          <p:cNvGrpSpPr/>
          <p:nvPr/>
        </p:nvGrpSpPr>
        <p:grpSpPr>
          <a:xfrm>
            <a:off x="-148189" y="-29210"/>
            <a:ext cx="12482429" cy="810079"/>
            <a:chOff x="-190546" y="-29029"/>
            <a:chExt cx="12382546" cy="810079"/>
          </a:xfrm>
        </p:grpSpPr>
        <p:sp>
          <p:nvSpPr>
            <p:cNvPr id="4" name="矩形 3"/>
            <p:cNvSpPr/>
            <p:nvPr/>
          </p:nvSpPr>
          <p:spPr>
            <a:xfrm>
              <a:off x="4368800" y="0"/>
              <a:ext cx="7823200" cy="7810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5"/>
            <p:cNvSpPr/>
            <p:nvPr/>
          </p:nvSpPr>
          <p:spPr>
            <a:xfrm>
              <a:off x="-43775" y="-29029"/>
              <a:ext cx="5628325" cy="798195"/>
            </a:xfrm>
            <a:custGeom>
              <a:avLst/>
              <a:gdLst>
                <a:gd name="connsiteX0" fmla="*/ 4615543 w 4963886"/>
                <a:gd name="connsiteY0" fmla="*/ 0 h 798286"/>
                <a:gd name="connsiteX1" fmla="*/ 4963886 w 4963886"/>
                <a:gd name="connsiteY1" fmla="*/ 362858 h 798286"/>
                <a:gd name="connsiteX2" fmla="*/ 4484914 w 4963886"/>
                <a:gd name="connsiteY2" fmla="*/ 798286 h 798286"/>
                <a:gd name="connsiteX3" fmla="*/ 0 w 4963886"/>
                <a:gd name="connsiteY3" fmla="*/ 798286 h 798286"/>
                <a:gd name="connsiteX4" fmla="*/ 14514 w 4963886"/>
                <a:gd name="connsiteY4" fmla="*/ 14515 h 798286"/>
                <a:gd name="connsiteX5" fmla="*/ 4615543 w 4963886"/>
                <a:gd name="connsiteY5" fmla="*/ 0 h 79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3886" h="798286">
                  <a:moveTo>
                    <a:pt x="4615543" y="0"/>
                  </a:moveTo>
                  <a:lnTo>
                    <a:pt x="4963886" y="362858"/>
                  </a:lnTo>
                  <a:lnTo>
                    <a:pt x="4484914" y="798286"/>
                  </a:lnTo>
                  <a:lnTo>
                    <a:pt x="0" y="798286"/>
                  </a:lnTo>
                  <a:lnTo>
                    <a:pt x="14514" y="14515"/>
                  </a:lnTo>
                  <a:lnTo>
                    <a:pt x="4615543" y="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190546" y="67491"/>
              <a:ext cx="5329113" cy="645160"/>
            </a:xfrm>
            <a:prstGeom prst="rect">
              <a:avLst/>
            </a:prstGeom>
            <a:noFill/>
          </p:spPr>
          <p:txBody>
            <a:bodyPr wrap="square" rtlCol="0">
              <a:spAutoFit/>
              <a:scene3d>
                <a:camera prst="orthographicFront"/>
                <a:lightRig rig="threePt" dir="t"/>
              </a:scene3d>
              <a:sp3d contourW="12700"/>
            </a:bodyPr>
            <a:lstStyle/>
            <a:p>
              <a:pPr algn="ctr"/>
              <a:r>
                <a:rPr lang="en-US" altLang="zh-CN" sz="3600" b="1" dirty="0" smtClean="0">
                  <a:solidFill>
                    <a:schemeClr val="bg1"/>
                  </a:solidFill>
                  <a:cs typeface="+mn-ea"/>
                  <a:sym typeface="+mn-lt"/>
                </a:rPr>
                <a:t>01 </a:t>
              </a:r>
              <a:r>
                <a:rPr lang="zh-CN" altLang="en-US" sz="3600" b="1" dirty="0" smtClean="0">
                  <a:solidFill>
                    <a:schemeClr val="bg1"/>
                  </a:solidFill>
                  <a:cs typeface="+mn-ea"/>
                  <a:sym typeface="+mn-lt"/>
                </a:rPr>
                <a:t>核心设计及模块介绍</a:t>
              </a:r>
              <a:endParaRPr lang="zh-CN" altLang="en-US" sz="3600" b="1" dirty="0" smtClean="0">
                <a:solidFill>
                  <a:schemeClr val="bg1"/>
                </a:solidFill>
                <a:cs typeface="+mn-ea"/>
                <a:sym typeface="+mn-lt"/>
              </a:endParaRPr>
            </a:p>
          </p:txBody>
        </p:sp>
      </p:grpSp>
    </p:spTree>
  </p:cSld>
  <p:clrMapOvr>
    <a:masterClrMapping/>
  </p:clrMapOvr>
  <p:transition spd="slow" advClick="0" advTm="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email"/>
          <a:stretch>
            <a:fillRect/>
          </a:stretch>
        </p:blipFill>
        <p:spPr>
          <a:xfrm>
            <a:off x="10818" y="0"/>
            <a:ext cx="12170364" cy="6858000"/>
          </a:xfrm>
          <a:prstGeom prst="rect">
            <a:avLst/>
          </a:prstGeom>
        </p:spPr>
      </p:pic>
      <p:grpSp>
        <p:nvGrpSpPr>
          <p:cNvPr id="31" name="组合 30"/>
          <p:cNvGrpSpPr/>
          <p:nvPr/>
        </p:nvGrpSpPr>
        <p:grpSpPr>
          <a:xfrm>
            <a:off x="6248400" y="2958562"/>
            <a:ext cx="5943600" cy="3902624"/>
            <a:chOff x="5294046" y="2328739"/>
            <a:chExt cx="6897954" cy="4529262"/>
          </a:xfrm>
        </p:grpSpPr>
        <p:sp>
          <p:nvSpPr>
            <p:cNvPr id="32" name="直角三角形 31"/>
            <p:cNvSpPr/>
            <p:nvPr/>
          </p:nvSpPr>
          <p:spPr>
            <a:xfrm flipH="1">
              <a:off x="5294046" y="2346960"/>
              <a:ext cx="6897954" cy="4511041"/>
            </a:xfrm>
            <a:prstGeom prst="rtTriangle">
              <a:avLst/>
            </a:prstGeom>
            <a:solidFill>
              <a:srgbClr val="8E8E8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直角三角形 32"/>
            <p:cNvSpPr/>
            <p:nvPr/>
          </p:nvSpPr>
          <p:spPr>
            <a:xfrm flipH="1">
              <a:off x="6959600" y="3436179"/>
              <a:ext cx="5232400" cy="3421822"/>
            </a:xfrm>
            <a:prstGeom prst="r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直角三角形 33"/>
            <p:cNvSpPr/>
            <p:nvPr/>
          </p:nvSpPr>
          <p:spPr>
            <a:xfrm flipH="1">
              <a:off x="10509561" y="2328739"/>
              <a:ext cx="1682439" cy="1100261"/>
            </a:xfrm>
            <a:prstGeom prst="rtTriangle">
              <a:avLst/>
            </a:prstGeom>
            <a:solidFill>
              <a:srgbClr val="9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5" name="组合 34"/>
          <p:cNvGrpSpPr/>
          <p:nvPr/>
        </p:nvGrpSpPr>
        <p:grpSpPr>
          <a:xfrm>
            <a:off x="0" y="0"/>
            <a:ext cx="5943600" cy="3908809"/>
            <a:chOff x="0" y="0"/>
            <a:chExt cx="6897954" cy="4536440"/>
          </a:xfrm>
        </p:grpSpPr>
        <p:sp>
          <p:nvSpPr>
            <p:cNvPr id="36" name="直角三角形 35"/>
            <p:cNvSpPr/>
            <p:nvPr/>
          </p:nvSpPr>
          <p:spPr>
            <a:xfrm flipV="1">
              <a:off x="0" y="0"/>
              <a:ext cx="6897954" cy="4511041"/>
            </a:xfrm>
            <a:prstGeom prst="rtTriangle">
              <a:avLst/>
            </a:prstGeom>
            <a:solidFill>
              <a:srgbClr val="8E8E8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直角三角形 36"/>
            <p:cNvSpPr/>
            <p:nvPr/>
          </p:nvSpPr>
          <p:spPr>
            <a:xfrm flipV="1">
              <a:off x="0" y="0"/>
              <a:ext cx="5232400" cy="3421822"/>
            </a:xfrm>
            <a:prstGeom prst="r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直角三角形 37"/>
            <p:cNvSpPr/>
            <p:nvPr/>
          </p:nvSpPr>
          <p:spPr>
            <a:xfrm flipV="1">
              <a:off x="4128" y="3436179"/>
              <a:ext cx="1682439" cy="1100261"/>
            </a:xfrm>
            <a:prstGeom prst="rtTriangle">
              <a:avLst/>
            </a:prstGeom>
            <a:solidFill>
              <a:srgbClr val="9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3" name="TextBox 1"/>
          <p:cNvSpPr txBox="1"/>
          <p:nvPr/>
        </p:nvSpPr>
        <p:spPr>
          <a:xfrm>
            <a:off x="3607979" y="1876209"/>
            <a:ext cx="2931160" cy="922020"/>
          </a:xfrm>
          <a:prstGeom prst="rect">
            <a:avLst/>
          </a:prstGeom>
          <a:noFill/>
        </p:spPr>
        <p:txBody>
          <a:bodyPr wrap="none" rtlCol="0">
            <a:spAutoFit/>
          </a:bodyPr>
          <a:lstStyle/>
          <a:p>
            <a:r>
              <a:rPr lang="zh-CN" altLang="en-US" sz="5400" b="1" dirty="0" smtClean="0">
                <a:solidFill>
                  <a:schemeClr val="tx1">
                    <a:lumMod val="85000"/>
                    <a:lumOff val="15000"/>
                  </a:schemeClr>
                </a:solidFill>
                <a:latin typeface="宋体" panose="02010600030101010101" pitchFamily="2" charset="-122"/>
                <a:ea typeface="宋体" panose="02010600030101010101" pitchFamily="2" charset="-122"/>
                <a:cs typeface="微软雅黑" panose="020B0503020204020204" charset="-122"/>
                <a:sym typeface="+mn-lt"/>
              </a:rPr>
              <a:t>实验设计</a:t>
            </a:r>
            <a:endParaRPr lang="zh-CN" altLang="en-US" sz="5400" b="1" dirty="0" smtClean="0">
              <a:solidFill>
                <a:schemeClr val="tx1">
                  <a:lumMod val="85000"/>
                  <a:lumOff val="15000"/>
                </a:schemeClr>
              </a:solidFill>
              <a:latin typeface="宋体" panose="02010600030101010101" pitchFamily="2" charset="-122"/>
              <a:ea typeface="宋体" panose="02010600030101010101" pitchFamily="2" charset="-122"/>
              <a:cs typeface="+mn-ea"/>
              <a:sym typeface="+mn-lt"/>
            </a:endParaRPr>
          </a:p>
        </p:txBody>
      </p:sp>
      <p:sp>
        <p:nvSpPr>
          <p:cNvPr id="27" name="TextBox 14"/>
          <p:cNvSpPr txBox="1"/>
          <p:nvPr/>
        </p:nvSpPr>
        <p:spPr>
          <a:xfrm>
            <a:off x="513950" y="458538"/>
            <a:ext cx="1469301" cy="1015365"/>
          </a:xfrm>
          <a:prstGeom prst="rect">
            <a:avLst/>
          </a:prstGeom>
          <a:noFill/>
        </p:spPr>
        <p:txBody>
          <a:bodyPr wrap="square" lIns="0" tIns="0" rIns="0" bIns="0" rtlCol="0">
            <a:spAutoFit/>
          </a:bodyPr>
          <a:lstStyle/>
          <a:p>
            <a:r>
              <a:rPr lang="en-US" altLang="zh-CN" sz="6600" b="1" i="1" dirty="0">
                <a:solidFill>
                  <a:schemeClr val="bg1"/>
                </a:solidFill>
                <a:cs typeface="+mn-ea"/>
                <a:sym typeface="+mn-lt"/>
              </a:rPr>
              <a:t>02</a:t>
            </a:r>
            <a:endParaRPr lang="zh-CN" altLang="en-US" sz="6600" b="1" i="1" dirty="0">
              <a:solidFill>
                <a:schemeClr val="bg1"/>
              </a:solidFill>
              <a:cs typeface="+mn-ea"/>
              <a:sym typeface="+mn-lt"/>
            </a:endParaRPr>
          </a:p>
        </p:txBody>
      </p:sp>
      <p:sp>
        <p:nvSpPr>
          <p:cNvPr id="75" name="TextBox 14"/>
          <p:cNvSpPr txBox="1"/>
          <p:nvPr/>
        </p:nvSpPr>
        <p:spPr>
          <a:xfrm>
            <a:off x="3999847" y="2948431"/>
            <a:ext cx="3084830" cy="460375"/>
          </a:xfrm>
          <a:prstGeom prst="rect">
            <a:avLst/>
          </a:prstGeom>
          <a:noFill/>
        </p:spPr>
        <p:txBody>
          <a:bodyPr wrap="none" rtlCol="0">
            <a:spAutoFit/>
          </a:bodyPr>
          <a:lstStyle/>
          <a:p>
            <a:pPr algn="l"/>
            <a:r>
              <a:rPr lang="zh-CN" altLang="en-US" sz="2400" b="1" dirty="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lt"/>
              </a:rPr>
              <a:t>实验</a:t>
            </a:r>
            <a:r>
              <a:rPr lang="en-US" altLang="zh-CN" sz="2400" b="1" dirty="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lt"/>
              </a:rPr>
              <a:t>1</a:t>
            </a:r>
            <a:r>
              <a:rPr lang="zh-CN" altLang="en-US" sz="2400" b="1" dirty="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lt"/>
              </a:rPr>
              <a:t>：超参数的调整</a:t>
            </a:r>
            <a:endParaRPr lang="zh-CN" altLang="en-US" sz="2400" b="1" dirty="0">
              <a:solidFill>
                <a:srgbClr val="000000"/>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76" name="TextBox 15"/>
          <p:cNvSpPr txBox="1"/>
          <p:nvPr/>
        </p:nvSpPr>
        <p:spPr>
          <a:xfrm>
            <a:off x="3999847" y="3523520"/>
            <a:ext cx="5222875" cy="460375"/>
          </a:xfrm>
          <a:prstGeom prst="rect">
            <a:avLst/>
          </a:prstGeom>
          <a:noFill/>
        </p:spPr>
        <p:txBody>
          <a:bodyPr wrap="none" rtlCol="0">
            <a:spAutoFit/>
          </a:bodyPr>
          <a:lstStyle/>
          <a:p>
            <a:pPr algn="l"/>
            <a:r>
              <a:rPr lang="zh-CN" altLang="en-US" sz="2400" b="1" dirty="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lt"/>
              </a:rPr>
              <a:t>实验</a:t>
            </a:r>
            <a:r>
              <a:rPr lang="en-US" altLang="zh-CN" sz="2400" b="1" dirty="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lt"/>
              </a:rPr>
              <a:t>2</a:t>
            </a:r>
            <a:r>
              <a:rPr lang="zh-CN" altLang="en-US" sz="2400" b="1" dirty="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lt"/>
              </a:rPr>
              <a:t>：验证多假设深度学习的有效性</a:t>
            </a:r>
            <a:endParaRPr lang="zh-CN" altLang="en-US" sz="2400" b="1" dirty="0">
              <a:solidFill>
                <a:srgbClr val="000000"/>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79" name="椭圆 78"/>
          <p:cNvSpPr/>
          <p:nvPr/>
        </p:nvSpPr>
        <p:spPr>
          <a:xfrm>
            <a:off x="3607997" y="2985095"/>
            <a:ext cx="366369" cy="366369"/>
          </a:xfrm>
          <a:prstGeom prst="ellipse">
            <a:avLst/>
          </a:prstGeom>
          <a:solidFill>
            <a:srgbClr val="333F5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A3F6C"/>
              </a:solidFill>
              <a:cs typeface="+mn-ea"/>
              <a:sym typeface="+mn-lt"/>
            </a:endParaRPr>
          </a:p>
        </p:txBody>
      </p:sp>
      <p:sp>
        <p:nvSpPr>
          <p:cNvPr id="80" name="椭圆 79"/>
          <p:cNvSpPr/>
          <p:nvPr/>
        </p:nvSpPr>
        <p:spPr>
          <a:xfrm>
            <a:off x="3607997" y="3547877"/>
            <a:ext cx="366369" cy="366369"/>
          </a:xfrm>
          <a:prstGeom prst="ellipse">
            <a:avLst/>
          </a:prstGeom>
          <a:solidFill>
            <a:srgbClr val="333F5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A3F6C"/>
              </a:solidFill>
              <a:cs typeface="+mn-ea"/>
              <a:sym typeface="+mn-lt"/>
            </a:endParaRPr>
          </a:p>
        </p:txBody>
      </p:sp>
      <p:sp>
        <p:nvSpPr>
          <p:cNvPr id="2" name="TextBox 14"/>
          <p:cNvSpPr txBox="1"/>
          <p:nvPr/>
        </p:nvSpPr>
        <p:spPr>
          <a:xfrm>
            <a:off x="3999861" y="4094589"/>
            <a:ext cx="6951980" cy="460375"/>
          </a:xfrm>
          <a:prstGeom prst="rect">
            <a:avLst/>
          </a:prstGeom>
          <a:noFill/>
        </p:spPr>
        <p:txBody>
          <a:bodyPr wrap="none" rtlCol="0">
            <a:spAutoFit/>
          </a:bodyPr>
          <a:p>
            <a:pPr algn="l"/>
            <a:r>
              <a:rPr lang="zh-CN" altLang="en-US" sz="2400" b="1" dirty="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lt"/>
              </a:rPr>
              <a:t>实验</a:t>
            </a:r>
            <a:r>
              <a:rPr lang="en-US" altLang="zh-CN" sz="2400" b="1" dirty="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lt"/>
              </a:rPr>
              <a:t>3</a:t>
            </a:r>
            <a:r>
              <a:rPr lang="zh-CN" altLang="en-US" sz="2400" b="1" dirty="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lt"/>
              </a:rPr>
              <a:t>：探究数据集大小对于</a:t>
            </a:r>
            <a:r>
              <a:rPr lang="en-US" altLang="zh-CN" sz="2400" b="1" dirty="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lt"/>
              </a:rPr>
              <a:t>VARU</a:t>
            </a:r>
            <a:r>
              <a:rPr lang="zh-CN" altLang="en-US" sz="2400" b="1" dirty="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lt"/>
              </a:rPr>
              <a:t>算法效果的影响</a:t>
            </a:r>
            <a:endParaRPr lang="zh-CN" altLang="en-US" sz="2400" b="1" dirty="0">
              <a:solidFill>
                <a:srgbClr val="000000"/>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3" name="TextBox 15"/>
          <p:cNvSpPr txBox="1"/>
          <p:nvPr/>
        </p:nvSpPr>
        <p:spPr>
          <a:xfrm>
            <a:off x="3999861" y="4669678"/>
            <a:ext cx="6341110" cy="460375"/>
          </a:xfrm>
          <a:prstGeom prst="rect">
            <a:avLst/>
          </a:prstGeom>
          <a:noFill/>
        </p:spPr>
        <p:txBody>
          <a:bodyPr wrap="none" rtlCol="0">
            <a:spAutoFit/>
          </a:bodyPr>
          <a:p>
            <a:pPr algn="l"/>
            <a:r>
              <a:rPr lang="zh-CN" altLang="en-US" sz="2400" b="1" dirty="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lt"/>
              </a:rPr>
              <a:t>实验</a:t>
            </a:r>
            <a:r>
              <a:rPr lang="en-US" altLang="zh-CN" sz="2400" b="1" dirty="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lt"/>
              </a:rPr>
              <a:t>4</a:t>
            </a:r>
            <a:r>
              <a:rPr lang="zh-CN" altLang="en-US" sz="2400" b="1" dirty="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lt"/>
              </a:rPr>
              <a:t>：比较VARU算法与其他先进算法的效果</a:t>
            </a:r>
            <a:endParaRPr lang="zh-CN" altLang="en-US" sz="2400" b="1" dirty="0">
              <a:solidFill>
                <a:srgbClr val="000000"/>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4" name="椭圆 3"/>
          <p:cNvSpPr/>
          <p:nvPr/>
        </p:nvSpPr>
        <p:spPr>
          <a:xfrm>
            <a:off x="3608011" y="4131253"/>
            <a:ext cx="366369" cy="366369"/>
          </a:xfrm>
          <a:prstGeom prst="ellipse">
            <a:avLst/>
          </a:prstGeom>
          <a:solidFill>
            <a:srgbClr val="333F5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solidFill>
                <a:srgbClr val="1A3F6C"/>
              </a:solidFill>
              <a:cs typeface="+mn-ea"/>
              <a:sym typeface="+mn-lt"/>
            </a:endParaRPr>
          </a:p>
        </p:txBody>
      </p:sp>
      <p:sp>
        <p:nvSpPr>
          <p:cNvPr id="6" name="椭圆 5"/>
          <p:cNvSpPr/>
          <p:nvPr/>
        </p:nvSpPr>
        <p:spPr>
          <a:xfrm>
            <a:off x="3608011" y="4694035"/>
            <a:ext cx="366369" cy="366369"/>
          </a:xfrm>
          <a:prstGeom prst="ellipse">
            <a:avLst/>
          </a:prstGeom>
          <a:solidFill>
            <a:srgbClr val="333F5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solidFill>
                <a:srgbClr val="1A3F6C"/>
              </a:solidFill>
              <a:cs typeface="+mn-ea"/>
              <a:sym typeface="+mn-lt"/>
            </a:endParaRPr>
          </a:p>
        </p:txBody>
      </p:sp>
    </p:spTree>
  </p:cSld>
  <p:clrMapOvr>
    <a:masterClrMapping/>
  </p:clrMapOvr>
  <p:transition spd="slow" advClick="0" advTm="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图片 20"/>
          <p:cNvPicPr>
            <a:picLocks noChangeAspect="1"/>
          </p:cNvPicPr>
          <p:nvPr/>
        </p:nvPicPr>
        <p:blipFill>
          <a:blip r:embed="rId1" cstate="email"/>
          <a:stretch>
            <a:fillRect/>
          </a:stretch>
        </p:blipFill>
        <p:spPr>
          <a:xfrm>
            <a:off x="635" y="29210"/>
            <a:ext cx="12333605" cy="6858000"/>
          </a:xfrm>
          <a:prstGeom prst="rect">
            <a:avLst/>
          </a:prstGeom>
        </p:spPr>
      </p:pic>
      <p:grpSp>
        <p:nvGrpSpPr>
          <p:cNvPr id="7" name="组合 6"/>
          <p:cNvGrpSpPr/>
          <p:nvPr/>
        </p:nvGrpSpPr>
        <p:grpSpPr>
          <a:xfrm>
            <a:off x="581" y="-7324"/>
            <a:ext cx="12333678" cy="864235"/>
            <a:chOff x="1393522" y="67918"/>
            <a:chExt cx="10927690" cy="701465"/>
          </a:xfrm>
        </p:grpSpPr>
        <p:sp>
          <p:nvSpPr>
            <p:cNvPr id="9" name="矩形 8"/>
            <p:cNvSpPr/>
            <p:nvPr/>
          </p:nvSpPr>
          <p:spPr>
            <a:xfrm>
              <a:off x="4097931" y="67918"/>
              <a:ext cx="8223281" cy="7012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8" name="任意多边形: 形状 5"/>
            <p:cNvSpPr/>
            <p:nvPr/>
          </p:nvSpPr>
          <p:spPr>
            <a:xfrm>
              <a:off x="1393522" y="67919"/>
              <a:ext cx="5159084" cy="701464"/>
            </a:xfrm>
            <a:custGeom>
              <a:avLst/>
              <a:gdLst>
                <a:gd name="connsiteX0" fmla="*/ 4615543 w 4963886"/>
                <a:gd name="connsiteY0" fmla="*/ 0 h 798286"/>
                <a:gd name="connsiteX1" fmla="*/ 4963886 w 4963886"/>
                <a:gd name="connsiteY1" fmla="*/ 362858 h 798286"/>
                <a:gd name="connsiteX2" fmla="*/ 4484914 w 4963886"/>
                <a:gd name="connsiteY2" fmla="*/ 798286 h 798286"/>
                <a:gd name="connsiteX3" fmla="*/ 0 w 4963886"/>
                <a:gd name="connsiteY3" fmla="*/ 798286 h 798286"/>
                <a:gd name="connsiteX4" fmla="*/ 14514 w 4963886"/>
                <a:gd name="connsiteY4" fmla="*/ 14515 h 798286"/>
                <a:gd name="connsiteX5" fmla="*/ 4615543 w 4963886"/>
                <a:gd name="connsiteY5" fmla="*/ 0 h 79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3886" h="798286">
                  <a:moveTo>
                    <a:pt x="4615543" y="0"/>
                  </a:moveTo>
                  <a:lnTo>
                    <a:pt x="4963886" y="362858"/>
                  </a:lnTo>
                  <a:lnTo>
                    <a:pt x="4484914" y="798286"/>
                  </a:lnTo>
                  <a:lnTo>
                    <a:pt x="0" y="798286"/>
                  </a:lnTo>
                  <a:lnTo>
                    <a:pt x="14514" y="14515"/>
                  </a:lnTo>
                  <a:lnTo>
                    <a:pt x="4615543" y="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2" name="文本框 11"/>
            <p:cNvSpPr txBox="1"/>
            <p:nvPr/>
          </p:nvSpPr>
          <p:spPr>
            <a:xfrm>
              <a:off x="1393522" y="156567"/>
              <a:ext cx="4797324" cy="523650"/>
            </a:xfrm>
            <a:prstGeom prst="rect">
              <a:avLst/>
            </a:prstGeom>
            <a:noFill/>
          </p:spPr>
          <p:txBody>
            <a:bodyPr wrap="square" rtlCol="0">
              <a:noAutofit/>
              <a:scene3d>
                <a:camera prst="orthographicFront"/>
                <a:lightRig rig="threePt" dir="t"/>
              </a:scene3d>
              <a:sp3d contourW="12700"/>
            </a:bodyPr>
            <a:p>
              <a:pPr algn="ctr"/>
              <a:r>
                <a:rPr lang="en-US" altLang="zh-CN" sz="3600" b="1" dirty="0" smtClean="0">
                  <a:solidFill>
                    <a:schemeClr val="bg1"/>
                  </a:solidFill>
                  <a:cs typeface="+mn-ea"/>
                  <a:sym typeface="+mn-lt"/>
                </a:rPr>
                <a:t>02 </a:t>
              </a:r>
              <a:r>
                <a:rPr lang="zh-CN" altLang="en-US" sz="3600" b="1" dirty="0" smtClean="0">
                  <a:solidFill>
                    <a:schemeClr val="bg1"/>
                  </a:solidFill>
                  <a:cs typeface="+mn-ea"/>
                  <a:sym typeface="+mn-lt"/>
                </a:rPr>
                <a:t>实验</a:t>
              </a:r>
              <a:r>
                <a:rPr lang="en-US" altLang="zh-CN" sz="3600" b="1" dirty="0" smtClean="0">
                  <a:solidFill>
                    <a:schemeClr val="bg1"/>
                  </a:solidFill>
                  <a:cs typeface="+mn-ea"/>
                  <a:sym typeface="+mn-lt"/>
                </a:rPr>
                <a:t>1</a:t>
              </a:r>
              <a:r>
                <a:rPr lang="zh-CN" altLang="en-US" sz="3600" b="1" dirty="0" smtClean="0">
                  <a:solidFill>
                    <a:schemeClr val="bg1"/>
                  </a:solidFill>
                  <a:cs typeface="+mn-ea"/>
                  <a:sym typeface="+mn-lt"/>
                </a:rPr>
                <a:t>：超参数的调整</a:t>
              </a:r>
              <a:endParaRPr lang="zh-CN" altLang="en-US" sz="3600" b="1" dirty="0" smtClean="0">
                <a:solidFill>
                  <a:schemeClr val="bg1"/>
                </a:solidFill>
                <a:cs typeface="+mn-ea"/>
                <a:sym typeface="+mn-lt"/>
              </a:endParaRPr>
            </a:p>
          </p:txBody>
        </p:sp>
      </p:grpSp>
      <p:sp>
        <p:nvSpPr>
          <p:cNvPr id="11" name="矩形 10"/>
          <p:cNvSpPr/>
          <p:nvPr userDrawn="1"/>
        </p:nvSpPr>
        <p:spPr>
          <a:xfrm>
            <a:off x="6059609" y="1570176"/>
            <a:ext cx="72879" cy="4744768"/>
          </a:xfrm>
          <a:prstGeom prst="rect">
            <a:avLst/>
          </a:prstGeom>
          <a:solidFill>
            <a:srgbClr val="D9D9D9">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13" name="文本框 12"/>
          <p:cNvSpPr txBox="1"/>
          <p:nvPr userDrawn="1"/>
        </p:nvSpPr>
        <p:spPr>
          <a:xfrm>
            <a:off x="1217930" y="1410970"/>
            <a:ext cx="3787775" cy="449580"/>
          </a:xfrm>
          <a:prstGeom prst="rect">
            <a:avLst/>
          </a:prstGeom>
          <a:ln w="31750" cmpd="thickThin">
            <a:noFill/>
            <a:prstDash val="solid"/>
          </a:ln>
        </p:spPr>
        <p:txBody>
          <a:bodyPr wrap="square" rtlCol="0">
            <a:noAutofit/>
          </a:bodyPr>
          <a:p>
            <a:r>
              <a:rPr lang="zh-CN" altLang="en-US" sz="2000" b="1">
                <a:latin typeface="宋体" panose="02010600030101010101" pitchFamily="2" charset="-122"/>
                <a:ea typeface="宋体" panose="02010600030101010101" pitchFamily="2" charset="-122"/>
              </a:rPr>
              <a:t>实验目标</a:t>
            </a:r>
            <a:r>
              <a:rPr lang="zh-CN" altLang="en-US" sz="2000">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寻找</a:t>
            </a:r>
            <a:r>
              <a:rPr lang="zh-CN" altLang="en-US" sz="2000" b="1">
                <a:solidFill>
                  <a:srgbClr val="FF0000"/>
                </a:solidFill>
                <a:latin typeface="宋体" panose="02010600030101010101" pitchFamily="2" charset="-122"/>
                <a:ea typeface="宋体" panose="02010600030101010101" pitchFamily="2" charset="-122"/>
              </a:rPr>
              <a:t>最佳</a:t>
            </a:r>
            <a:r>
              <a:rPr lang="zh-CN" altLang="en-US" sz="2000" b="1">
                <a:latin typeface="宋体" panose="02010600030101010101" pitchFamily="2" charset="-122"/>
                <a:ea typeface="宋体" panose="02010600030101010101" pitchFamily="2" charset="-122"/>
              </a:rPr>
              <a:t>的假设个数</a:t>
            </a:r>
            <a:endParaRPr lang="zh-CN" altLang="en-US" sz="2000" b="1">
              <a:latin typeface="宋体" panose="02010600030101010101" pitchFamily="2" charset="-122"/>
              <a:ea typeface="宋体" panose="02010600030101010101" pitchFamily="2" charset="-122"/>
            </a:endParaRPr>
          </a:p>
        </p:txBody>
      </p:sp>
      <p:sp>
        <p:nvSpPr>
          <p:cNvPr id="14" name="文本框 13"/>
          <p:cNvSpPr txBox="1"/>
          <p:nvPr userDrawn="1"/>
        </p:nvSpPr>
        <p:spPr>
          <a:xfrm>
            <a:off x="6845935" y="1410970"/>
            <a:ext cx="4852035" cy="449580"/>
          </a:xfrm>
          <a:prstGeom prst="rect">
            <a:avLst/>
          </a:prstGeom>
          <a:ln w="31750" cmpd="tri">
            <a:noFill/>
            <a:prstDash val="solid"/>
            <a:miter lim="800000"/>
          </a:ln>
        </p:spPr>
        <p:txBody>
          <a:bodyPr wrap="square" rtlCol="0">
            <a:noAutofit/>
          </a:bodyPr>
          <a:p>
            <a:r>
              <a:rPr lang="zh-CN" altLang="en-US" sz="2000" b="1">
                <a:latin typeface="宋体" panose="02010600030101010101" pitchFamily="2" charset="-122"/>
                <a:ea typeface="宋体" panose="02010600030101010101" pitchFamily="2" charset="-122"/>
              </a:rPr>
              <a:t>实验目标：寻找</a:t>
            </a:r>
            <a:r>
              <a:rPr lang="zh-CN" altLang="en-US" sz="2000" b="1">
                <a:solidFill>
                  <a:srgbClr val="FF0000"/>
                </a:solidFill>
                <a:latin typeface="宋体" panose="02010600030101010101" pitchFamily="2" charset="-122"/>
                <a:ea typeface="宋体" panose="02010600030101010101" pitchFamily="2" charset="-122"/>
              </a:rPr>
              <a:t>最佳</a:t>
            </a:r>
            <a:r>
              <a:rPr lang="zh-CN" altLang="en-US" sz="2000" b="1">
                <a:latin typeface="宋体" panose="02010600030101010101" pitchFamily="2" charset="-122"/>
                <a:ea typeface="宋体" panose="02010600030101010101" pitchFamily="2" charset="-122"/>
              </a:rPr>
              <a:t>的隐藏层神经元个数</a:t>
            </a:r>
            <a:endParaRPr lang="zh-CN" altLang="en-US" sz="2000" b="1">
              <a:latin typeface="宋体" panose="02010600030101010101" pitchFamily="2" charset="-122"/>
              <a:ea typeface="宋体" panose="02010600030101010101" pitchFamily="2" charset="-122"/>
            </a:endParaRPr>
          </a:p>
        </p:txBody>
      </p:sp>
      <p:sp>
        <p:nvSpPr>
          <p:cNvPr id="15" name="文本框 14"/>
          <p:cNvSpPr txBox="1"/>
          <p:nvPr userDrawn="1"/>
        </p:nvSpPr>
        <p:spPr>
          <a:xfrm>
            <a:off x="1217930" y="5875020"/>
            <a:ext cx="3858260" cy="793115"/>
          </a:xfrm>
          <a:prstGeom prst="rect">
            <a:avLst/>
          </a:prstGeom>
          <a:solidFill>
            <a:srgbClr val="E2F0D9">
              <a:alpha val="100000"/>
            </a:srgbClr>
          </a:solidFill>
          <a:ln w="31750" cmpd="thickThin">
            <a:noFill/>
            <a:prstDash val="solid"/>
          </a:ln>
        </p:spPr>
        <p:txBody>
          <a:bodyPr wrap="square" rtlCol="0">
            <a:noAutofit/>
          </a:bodyPr>
          <a:p>
            <a:r>
              <a:rPr lang="en-US" altLang="zh-CN" sz="2000" b="1">
                <a:latin typeface="宋体" panose="02010600030101010101" pitchFamily="2" charset="-122"/>
                <a:ea typeface="宋体" panose="02010600030101010101" pitchFamily="2" charset="-122"/>
                <a:cs typeface="宋体" panose="02010600030101010101" pitchFamily="2" charset="-122"/>
              </a:rPr>
              <a:t>  </a:t>
            </a:r>
            <a:r>
              <a:rPr lang="zh-CN" altLang="en-US" sz="2400" b="1">
                <a:latin typeface="宋体" panose="02010600030101010101" pitchFamily="2" charset="-122"/>
                <a:ea typeface="宋体" panose="02010600030101010101" pitchFamily="2" charset="-122"/>
                <a:cs typeface="宋体" panose="02010600030101010101" pitchFamily="2" charset="-122"/>
              </a:rPr>
              <a:t>结论</a:t>
            </a:r>
            <a:r>
              <a:rPr lang="zh-CN" altLang="en-US" sz="2000" b="1">
                <a:latin typeface="宋体" panose="02010600030101010101" pitchFamily="2" charset="-122"/>
                <a:ea typeface="宋体" panose="02010600030101010101" pitchFamily="2" charset="-122"/>
                <a:cs typeface="宋体" panose="02010600030101010101" pitchFamily="2" charset="-122"/>
              </a:rPr>
              <a:t>：假设个数为 </a:t>
            </a:r>
            <a:r>
              <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rPr>
              <a:t>5 </a:t>
            </a:r>
            <a:r>
              <a:rPr lang="zh-CN" altLang="en-US" sz="2000" b="1">
                <a:latin typeface="宋体" panose="02010600030101010101" pitchFamily="2" charset="-122"/>
                <a:ea typeface="宋体" panose="02010600030101010101" pitchFamily="2" charset="-122"/>
                <a:cs typeface="宋体" panose="02010600030101010101" pitchFamily="2" charset="-122"/>
              </a:rPr>
              <a:t>时，</a:t>
            </a:r>
            <a:endParaRPr lang="zh-CN" altLang="en-US" sz="2000" b="1">
              <a:latin typeface="宋体" panose="02010600030101010101" pitchFamily="2" charset="-122"/>
              <a:ea typeface="宋体" panose="02010600030101010101" pitchFamily="2" charset="-122"/>
              <a:cs typeface="宋体" panose="02010600030101010101" pitchFamily="2" charset="-122"/>
            </a:endParaRPr>
          </a:p>
          <a:p>
            <a:r>
              <a:rPr lang="en-US" altLang="zh-CN" sz="2000" b="1">
                <a:latin typeface="宋体" panose="02010600030101010101" pitchFamily="2" charset="-122"/>
                <a:ea typeface="宋体" panose="02010600030101010101" pitchFamily="2" charset="-122"/>
                <a:cs typeface="宋体" panose="02010600030101010101" pitchFamily="2" charset="-122"/>
              </a:rPr>
              <a:t>Multi</a:t>
            </a:r>
            <a:r>
              <a:rPr lang="zh-CN" altLang="en-US" sz="2000" b="1">
                <a:latin typeface="宋体" panose="02010600030101010101" pitchFamily="2" charset="-122"/>
                <a:ea typeface="宋体" panose="02010600030101010101" pitchFamily="2" charset="-122"/>
                <a:cs typeface="宋体" panose="02010600030101010101" pitchFamily="2" charset="-122"/>
              </a:rPr>
              <a:t>-</a:t>
            </a:r>
            <a:r>
              <a:rPr lang="en-US" altLang="zh-CN" sz="2000" b="1">
                <a:latin typeface="宋体" panose="02010600030101010101" pitchFamily="2" charset="-122"/>
                <a:ea typeface="宋体" panose="02010600030101010101" pitchFamily="2" charset="-122"/>
                <a:cs typeface="宋体" panose="02010600030101010101" pitchFamily="2" charset="-122"/>
              </a:rPr>
              <a:t>Hypothesis VAE</a:t>
            </a:r>
            <a:r>
              <a:rPr lang="zh-CN" altLang="en-US" sz="2000" b="1">
                <a:latin typeface="宋体" panose="02010600030101010101" pitchFamily="2" charset="-122"/>
                <a:ea typeface="宋体" panose="02010600030101010101" pitchFamily="2" charset="-122"/>
                <a:cs typeface="宋体" panose="02010600030101010101" pitchFamily="2" charset="-122"/>
              </a:rPr>
              <a:t>表现最佳</a:t>
            </a:r>
            <a:endParaRPr lang="zh-CN" altLang="en-US" sz="2000" b="1">
              <a:latin typeface="宋体" panose="02010600030101010101" pitchFamily="2" charset="-122"/>
              <a:ea typeface="宋体" panose="02010600030101010101" pitchFamily="2" charset="-122"/>
              <a:cs typeface="宋体" panose="02010600030101010101" pitchFamily="2" charset="-122"/>
            </a:endParaRPr>
          </a:p>
        </p:txBody>
      </p:sp>
      <p:sp>
        <p:nvSpPr>
          <p:cNvPr id="16" name="文本框 15"/>
          <p:cNvSpPr txBox="1"/>
          <p:nvPr userDrawn="1"/>
        </p:nvSpPr>
        <p:spPr>
          <a:xfrm>
            <a:off x="6965315" y="5875020"/>
            <a:ext cx="4453255" cy="793115"/>
          </a:xfrm>
          <a:prstGeom prst="rect">
            <a:avLst/>
          </a:prstGeom>
          <a:solidFill>
            <a:srgbClr val="E2F0D9">
              <a:alpha val="100000"/>
            </a:srgbClr>
          </a:solidFill>
          <a:ln w="31750" cmpd="thickThin">
            <a:noFill/>
            <a:prstDash val="solid"/>
          </a:ln>
        </p:spPr>
        <p:txBody>
          <a:bodyPr wrap="square" rtlCol="0">
            <a:noAutofit/>
          </a:bodyPr>
          <a:p>
            <a:r>
              <a:rPr lang="en-US" altLang="zh-CN" sz="2000" b="1">
                <a:latin typeface="宋体" panose="02010600030101010101" pitchFamily="2" charset="-122"/>
                <a:ea typeface="宋体" panose="02010600030101010101" pitchFamily="2" charset="-122"/>
                <a:cs typeface="宋体" panose="02010600030101010101" pitchFamily="2" charset="-122"/>
              </a:rPr>
              <a:t>  </a:t>
            </a:r>
            <a:r>
              <a:rPr lang="zh-CN" altLang="en-US" sz="2400" b="1">
                <a:latin typeface="宋体" panose="02010600030101010101" pitchFamily="2" charset="-122"/>
                <a:ea typeface="宋体" panose="02010600030101010101" pitchFamily="2" charset="-122"/>
                <a:cs typeface="宋体" panose="02010600030101010101" pitchFamily="2" charset="-122"/>
              </a:rPr>
              <a:t>结论</a:t>
            </a:r>
            <a:r>
              <a:rPr lang="zh-CN" altLang="en-US" sz="2000" b="1">
                <a:latin typeface="宋体" panose="02010600030101010101" pitchFamily="2" charset="-122"/>
                <a:ea typeface="宋体" panose="02010600030101010101" pitchFamily="2" charset="-122"/>
                <a:cs typeface="宋体" panose="02010600030101010101" pitchFamily="2" charset="-122"/>
              </a:rPr>
              <a:t>：</a:t>
            </a:r>
            <a:r>
              <a:rPr lang="zh-CN" altLang="en-US" sz="2000" b="1">
                <a:latin typeface="宋体" panose="02010600030101010101" pitchFamily="2" charset="-122"/>
                <a:ea typeface="宋体" panose="02010600030101010101" pitchFamily="2" charset="-122"/>
                <a:cs typeface="宋体" panose="02010600030101010101" pitchFamily="2" charset="-122"/>
                <a:sym typeface="+mn-ea"/>
              </a:rPr>
              <a:t>隐藏层神经元个数</a:t>
            </a:r>
            <a:r>
              <a:rPr lang="zh-CN" altLang="en-US" sz="2000" b="1">
                <a:latin typeface="宋体" panose="02010600030101010101" pitchFamily="2" charset="-122"/>
                <a:ea typeface="宋体" panose="02010600030101010101" pitchFamily="2" charset="-122"/>
                <a:cs typeface="宋体" panose="02010600030101010101" pitchFamily="2" charset="-122"/>
              </a:rPr>
              <a:t>为 </a:t>
            </a:r>
            <a:r>
              <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rPr>
              <a:t>50 </a:t>
            </a:r>
            <a:r>
              <a:rPr lang="zh-CN" altLang="en-US" sz="2000" b="1">
                <a:latin typeface="宋体" panose="02010600030101010101" pitchFamily="2" charset="-122"/>
                <a:ea typeface="宋体" panose="02010600030101010101" pitchFamily="2" charset="-122"/>
                <a:cs typeface="宋体" panose="02010600030101010101" pitchFamily="2" charset="-122"/>
              </a:rPr>
              <a:t>时，</a:t>
            </a:r>
            <a:endParaRPr lang="zh-CN" altLang="en-US" sz="2000" b="1">
              <a:latin typeface="宋体" panose="02010600030101010101" pitchFamily="2" charset="-122"/>
              <a:ea typeface="宋体" panose="02010600030101010101" pitchFamily="2" charset="-122"/>
              <a:cs typeface="宋体" panose="02010600030101010101" pitchFamily="2" charset="-122"/>
            </a:endParaRPr>
          </a:p>
          <a:p>
            <a:r>
              <a:rPr lang="en-US" altLang="zh-CN" sz="2000" b="1">
                <a:latin typeface="宋体" panose="02010600030101010101" pitchFamily="2" charset="-122"/>
                <a:ea typeface="宋体" panose="02010600030101010101" pitchFamily="2" charset="-122"/>
                <a:cs typeface="宋体" panose="02010600030101010101" pitchFamily="2" charset="-122"/>
              </a:rPr>
              <a:t>         BILSTM</a:t>
            </a:r>
            <a:r>
              <a:rPr lang="zh-CN" altLang="en-US" sz="2000" b="1">
                <a:latin typeface="宋体" panose="02010600030101010101" pitchFamily="2" charset="-122"/>
                <a:ea typeface="宋体" panose="02010600030101010101" pitchFamily="2" charset="-122"/>
                <a:cs typeface="宋体" panose="02010600030101010101" pitchFamily="2" charset="-122"/>
              </a:rPr>
              <a:t>表现最佳</a:t>
            </a:r>
            <a:endParaRPr lang="zh-CN" altLang="en-US" sz="2000" b="1">
              <a:latin typeface="宋体" panose="02010600030101010101" pitchFamily="2" charset="-122"/>
              <a:ea typeface="宋体" panose="02010600030101010101" pitchFamily="2" charset="-122"/>
              <a:cs typeface="宋体" panose="02010600030101010101" pitchFamily="2" charset="-122"/>
            </a:endParaRPr>
          </a:p>
        </p:txBody>
      </p:sp>
      <p:pic>
        <p:nvPicPr>
          <p:cNvPr id="2" name="图片 1" descr="upload_post_object_v2_687875337"/>
          <p:cNvPicPr>
            <a:picLocks noChangeAspect="1"/>
          </p:cNvPicPr>
          <p:nvPr/>
        </p:nvPicPr>
        <p:blipFill>
          <a:blip r:embed="rId2"/>
          <a:stretch>
            <a:fillRect/>
          </a:stretch>
        </p:blipFill>
        <p:spPr>
          <a:xfrm>
            <a:off x="7377881" y="2048199"/>
            <a:ext cx="3788212" cy="3476765"/>
          </a:xfrm>
          <a:prstGeom prst="rect">
            <a:avLst/>
          </a:prstGeom>
          <a:ln w="31750" cmpd="tri">
            <a:solidFill>
              <a:srgbClr val="AEB5C0">
                <a:alpha val="100000"/>
              </a:srgbClr>
            </a:solidFill>
            <a:prstDash val="solid"/>
            <a:miter lim="800000"/>
            <a:headEnd/>
            <a:tailEnd/>
          </a:ln>
        </p:spPr>
      </p:pic>
      <p:pic>
        <p:nvPicPr>
          <p:cNvPr id="6" name="图片 5" descr="upload_post_object_v2_390461333"/>
          <p:cNvPicPr>
            <a:picLocks noChangeAspect="1"/>
          </p:cNvPicPr>
          <p:nvPr/>
        </p:nvPicPr>
        <p:blipFill>
          <a:blip r:embed="rId3"/>
          <a:stretch>
            <a:fillRect/>
          </a:stretch>
        </p:blipFill>
        <p:spPr>
          <a:xfrm>
            <a:off x="1217987" y="2036294"/>
            <a:ext cx="3788212" cy="3488671"/>
          </a:xfrm>
          <a:prstGeom prst="rect">
            <a:avLst/>
          </a:prstGeom>
          <a:ln w="31750" cmpd="tri">
            <a:solidFill>
              <a:srgbClr val="AEB5C0">
                <a:alpha val="100000"/>
              </a:srgbClr>
            </a:solidFill>
            <a:prstDash val="solid"/>
            <a:miter lim="800000"/>
            <a:headEnd/>
            <a:tailEnd/>
          </a:ln>
        </p:spPr>
      </p:pic>
      <p:pic>
        <p:nvPicPr>
          <p:cNvPr id="24" name="图片 23" descr="303b343539303436333bc4bfb5c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450" y="1410970"/>
            <a:ext cx="389890" cy="389890"/>
          </a:xfrm>
          <a:prstGeom prst="rect">
            <a:avLst/>
          </a:prstGeom>
        </p:spPr>
      </p:pic>
      <p:pic>
        <p:nvPicPr>
          <p:cNvPr id="3" name="图片 2" descr="303b343539303436333bc4bfb5c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56045" y="1410970"/>
            <a:ext cx="389890" cy="389890"/>
          </a:xfrm>
          <a:prstGeom prst="rect">
            <a:avLst/>
          </a:prstGeom>
        </p:spPr>
      </p:pic>
      <p:pic>
        <p:nvPicPr>
          <p:cNvPr id="28" name="图片 27" descr="333437323831323b333530343333313bbde1c2db"/>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7905" y="5917273"/>
            <a:ext cx="325879" cy="325879"/>
          </a:xfrm>
          <a:prstGeom prst="rect">
            <a:avLst/>
          </a:prstGeom>
        </p:spPr>
      </p:pic>
      <p:pic>
        <p:nvPicPr>
          <p:cNvPr id="4" name="图片 3" descr="333437323831323b333530343333313bbde1c2db"/>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65290" y="5917273"/>
            <a:ext cx="325879" cy="325879"/>
          </a:xfrm>
          <a:prstGeom prst="rect">
            <a:avLst/>
          </a:prstGeom>
        </p:spPr>
      </p:pic>
    </p:spTree>
  </p:cSld>
  <p:clrMapOvr>
    <a:masterClrMapping/>
  </p:clrMapOvr>
  <p:transition spd="slow" advClick="0" advTm="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图片 20"/>
          <p:cNvPicPr>
            <a:picLocks noChangeAspect="1"/>
          </p:cNvPicPr>
          <p:nvPr/>
        </p:nvPicPr>
        <p:blipFill>
          <a:blip r:embed="rId1" cstate="email"/>
          <a:stretch>
            <a:fillRect/>
          </a:stretch>
        </p:blipFill>
        <p:spPr>
          <a:xfrm>
            <a:off x="611" y="11013"/>
            <a:ext cx="12333605" cy="6858000"/>
          </a:xfrm>
          <a:prstGeom prst="rect">
            <a:avLst/>
          </a:prstGeom>
        </p:spPr>
      </p:pic>
      <p:sp>
        <p:nvSpPr>
          <p:cNvPr id="14" name="矩形 13"/>
          <p:cNvSpPr/>
          <p:nvPr/>
        </p:nvSpPr>
        <p:spPr>
          <a:xfrm>
            <a:off x="3056255" y="-635"/>
            <a:ext cx="9277350" cy="8642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lt"/>
            </a:endParaRPr>
          </a:p>
        </p:txBody>
      </p:sp>
      <p:grpSp>
        <p:nvGrpSpPr>
          <p:cNvPr id="7" name="组合 6"/>
          <p:cNvGrpSpPr/>
          <p:nvPr/>
        </p:nvGrpSpPr>
        <p:grpSpPr>
          <a:xfrm>
            <a:off x="-3174" y="0"/>
            <a:ext cx="9361168" cy="864235"/>
            <a:chOff x="1394633" y="67918"/>
            <a:chExt cx="4001215" cy="701339"/>
          </a:xfrm>
        </p:grpSpPr>
        <p:sp>
          <p:nvSpPr>
            <p:cNvPr id="8" name="任意多边形: 形状 5"/>
            <p:cNvSpPr/>
            <p:nvPr/>
          </p:nvSpPr>
          <p:spPr>
            <a:xfrm>
              <a:off x="1396261" y="67918"/>
              <a:ext cx="3999587" cy="701339"/>
            </a:xfrm>
            <a:custGeom>
              <a:avLst/>
              <a:gdLst>
                <a:gd name="connsiteX0" fmla="*/ 4615543 w 4963886"/>
                <a:gd name="connsiteY0" fmla="*/ 0 h 798286"/>
                <a:gd name="connsiteX1" fmla="*/ 4963886 w 4963886"/>
                <a:gd name="connsiteY1" fmla="*/ 362858 h 798286"/>
                <a:gd name="connsiteX2" fmla="*/ 4484914 w 4963886"/>
                <a:gd name="connsiteY2" fmla="*/ 798286 h 798286"/>
                <a:gd name="connsiteX3" fmla="*/ 0 w 4963886"/>
                <a:gd name="connsiteY3" fmla="*/ 798286 h 798286"/>
                <a:gd name="connsiteX4" fmla="*/ 14514 w 4963886"/>
                <a:gd name="connsiteY4" fmla="*/ 14515 h 798286"/>
                <a:gd name="connsiteX5" fmla="*/ 4615543 w 4963886"/>
                <a:gd name="connsiteY5" fmla="*/ 0 h 79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3886" h="798286">
                  <a:moveTo>
                    <a:pt x="4615543" y="0"/>
                  </a:moveTo>
                  <a:lnTo>
                    <a:pt x="4963886" y="362858"/>
                  </a:lnTo>
                  <a:lnTo>
                    <a:pt x="4484914" y="798286"/>
                  </a:lnTo>
                  <a:lnTo>
                    <a:pt x="0" y="798286"/>
                  </a:lnTo>
                  <a:lnTo>
                    <a:pt x="14514" y="14515"/>
                  </a:lnTo>
                  <a:lnTo>
                    <a:pt x="4615543" y="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2" name="文本框 11"/>
            <p:cNvSpPr txBox="1"/>
            <p:nvPr/>
          </p:nvSpPr>
          <p:spPr>
            <a:xfrm>
              <a:off x="1394633" y="156552"/>
              <a:ext cx="3688816" cy="523557"/>
            </a:xfrm>
            <a:prstGeom prst="rect">
              <a:avLst/>
            </a:prstGeom>
            <a:noFill/>
          </p:spPr>
          <p:txBody>
            <a:bodyPr wrap="square" rtlCol="0">
              <a:spAutoFit/>
              <a:scene3d>
                <a:camera prst="orthographicFront"/>
                <a:lightRig rig="threePt" dir="t"/>
              </a:scene3d>
              <a:sp3d contourW="12700"/>
            </a:bodyPr>
            <a:p>
              <a:pPr algn="ctr"/>
              <a:r>
                <a:rPr lang="en-US" altLang="zh-CN" sz="3600" b="1" dirty="0" smtClean="0">
                  <a:solidFill>
                    <a:schemeClr val="bg1"/>
                  </a:solidFill>
                  <a:cs typeface="+mn-ea"/>
                  <a:sym typeface="+mn-lt"/>
                </a:rPr>
                <a:t>02 </a:t>
              </a:r>
              <a:r>
                <a:rPr lang="zh-CN" altLang="en-US" sz="3600" b="1" dirty="0" smtClean="0">
                  <a:solidFill>
                    <a:schemeClr val="bg1"/>
                  </a:solidFill>
                  <a:cs typeface="+mn-ea"/>
                  <a:sym typeface="+mn-lt"/>
                </a:rPr>
                <a:t>实验</a:t>
              </a:r>
              <a:r>
                <a:rPr lang="en-US" altLang="zh-CN" sz="3600" b="1" dirty="0" smtClean="0">
                  <a:solidFill>
                    <a:schemeClr val="bg1"/>
                  </a:solidFill>
                  <a:cs typeface="+mn-ea"/>
                  <a:sym typeface="+mn-lt"/>
                </a:rPr>
                <a:t>2</a:t>
              </a:r>
              <a:r>
                <a:rPr lang="zh-CN" altLang="en-US" sz="3600" b="1" dirty="0" smtClean="0">
                  <a:solidFill>
                    <a:schemeClr val="bg1"/>
                  </a:solidFill>
                  <a:cs typeface="+mn-ea"/>
                  <a:sym typeface="+mn-lt"/>
                </a:rPr>
                <a:t>：验证多假设深度学习的有效性</a:t>
              </a:r>
              <a:endParaRPr lang="zh-CN" altLang="en-US" sz="3600" b="1" dirty="0" smtClean="0">
                <a:solidFill>
                  <a:schemeClr val="bg1"/>
                </a:solidFill>
                <a:cs typeface="+mn-ea"/>
                <a:sym typeface="+mn-lt"/>
              </a:endParaRPr>
            </a:p>
          </p:txBody>
        </p:sp>
      </p:grpSp>
      <p:sp>
        <p:nvSpPr>
          <p:cNvPr id="6" name="文本框 5"/>
          <p:cNvSpPr txBox="1"/>
          <p:nvPr userDrawn="1"/>
        </p:nvSpPr>
        <p:spPr>
          <a:xfrm>
            <a:off x="1457671" y="1744069"/>
            <a:ext cx="4720311" cy="400584"/>
          </a:xfrm>
          <a:prstGeom prst="rect">
            <a:avLst/>
          </a:prstGeom>
          <a:ln w="25400" cmpd="tri">
            <a:noFill/>
            <a:prstDash val="solid"/>
            <a:miter lim="800000"/>
          </a:ln>
        </p:spPr>
        <p:txBody>
          <a:bodyPr wrap="square" rtlCol="0">
            <a:noAutofit/>
          </a:bodyPr>
          <a:p>
            <a:r>
              <a:rPr lang="zh-CN" altLang="en-US" b="1">
                <a:latin typeface="宋体" panose="02010600030101010101" pitchFamily="2" charset="-122"/>
                <a:ea typeface="宋体" panose="02010600030101010101" pitchFamily="2" charset="-122"/>
                <a:cs typeface="宋体" panose="02010600030101010101" pitchFamily="2" charset="-122"/>
              </a:rPr>
              <a:t>实验目的：验证多假设深度学习的</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有效性</a:t>
            </a:r>
            <a:endParaRPr lang="zh-CN" altLang="en-US" b="1">
              <a:latin typeface="宋体" panose="02010600030101010101" pitchFamily="2" charset="-122"/>
              <a:ea typeface="宋体" panose="02010600030101010101" pitchFamily="2" charset="-122"/>
              <a:cs typeface="宋体" panose="02010600030101010101" pitchFamily="2" charset="-122"/>
            </a:endParaRPr>
          </a:p>
          <a:p>
            <a:endParaRPr lang="zh-CN" altLang="en-US" b="1">
              <a:latin typeface="宋体" panose="02010600030101010101" pitchFamily="2" charset="-122"/>
              <a:ea typeface="宋体" panose="02010600030101010101" pitchFamily="2" charset="-122"/>
              <a:cs typeface="宋体" panose="02010600030101010101" pitchFamily="2" charset="-122"/>
            </a:endParaRPr>
          </a:p>
        </p:txBody>
      </p:sp>
      <p:sp>
        <p:nvSpPr>
          <p:cNvPr id="10" name="文本框 9"/>
          <p:cNvSpPr txBox="1"/>
          <p:nvPr userDrawn="1"/>
        </p:nvSpPr>
        <p:spPr>
          <a:xfrm>
            <a:off x="7092063" y="1744069"/>
            <a:ext cx="3632458" cy="926450"/>
          </a:xfrm>
          <a:prstGeom prst="rect">
            <a:avLst/>
          </a:prstGeom>
          <a:solidFill>
            <a:srgbClr val="E2F0D9">
              <a:alpha val="100000"/>
            </a:srgbClr>
          </a:solidFill>
          <a:ln w="31750" cmpd="tri">
            <a:noFill/>
            <a:prstDash val="solid"/>
            <a:miter lim="800000"/>
          </a:ln>
        </p:spPr>
        <p:txBody>
          <a:bodyPr wrap="square" rtlCol="0">
            <a:noAutofit/>
          </a:bodyPr>
          <a:p>
            <a:r>
              <a:rPr lang="en-US" altLang="zh-CN" b="1">
                <a:latin typeface="宋体" panose="02010600030101010101" pitchFamily="2" charset="-122"/>
                <a:ea typeface="宋体" panose="02010600030101010101" pitchFamily="2" charset="-122"/>
                <a:cs typeface="宋体" panose="02010600030101010101" pitchFamily="2" charset="-122"/>
              </a:rPr>
              <a:t>  </a:t>
            </a:r>
            <a:r>
              <a:rPr lang="zh-CN" altLang="en-US" sz="2000" b="1">
                <a:latin typeface="宋体" panose="02010600030101010101" pitchFamily="2" charset="-122"/>
                <a:ea typeface="宋体" panose="02010600030101010101" pitchFamily="2" charset="-122"/>
                <a:cs typeface="宋体" panose="02010600030101010101" pitchFamily="2" charset="-122"/>
              </a:rPr>
              <a:t>实验结论</a:t>
            </a:r>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en-US" altLang="zh-CN" b="1">
                <a:latin typeface="宋体" panose="02010600030101010101" pitchFamily="2" charset="-122"/>
                <a:ea typeface="宋体" panose="02010600030101010101" pitchFamily="2" charset="-122"/>
                <a:cs typeface="宋体" panose="02010600030101010101" pitchFamily="2" charset="-122"/>
              </a:rPr>
              <a:t>MH</a:t>
            </a:r>
            <a:r>
              <a:rPr lang="zh-CN" altLang="en-US" b="1">
                <a:latin typeface="宋体" panose="02010600030101010101" pitchFamily="2" charset="-122"/>
                <a:ea typeface="宋体" panose="02010600030101010101" pitchFamily="2" charset="-122"/>
                <a:cs typeface="宋体" panose="02010600030101010101" pitchFamily="2" charset="-122"/>
              </a:rPr>
              <a:t>-</a:t>
            </a:r>
            <a:r>
              <a:rPr lang="en-US" altLang="zh-CN" b="1">
                <a:latin typeface="宋体" panose="02010600030101010101" pitchFamily="2" charset="-122"/>
                <a:ea typeface="宋体" panose="02010600030101010101" pitchFamily="2" charset="-122"/>
                <a:cs typeface="宋体" panose="02010600030101010101" pitchFamily="2" charset="-122"/>
              </a:rPr>
              <a:t>VAE</a:t>
            </a:r>
            <a:r>
              <a:rPr lang="zh-CN" altLang="en-US" b="1">
                <a:latin typeface="宋体" panose="02010600030101010101" pitchFamily="2" charset="-122"/>
                <a:ea typeface="宋体" panose="02010600030101010101" pitchFamily="2" charset="-122"/>
                <a:cs typeface="宋体" panose="02010600030101010101" pitchFamily="2" charset="-122"/>
              </a:rPr>
              <a:t>+</a:t>
            </a:r>
            <a:r>
              <a:rPr lang="en-US" altLang="zh-CN" b="1">
                <a:latin typeface="宋体" panose="02010600030101010101" pitchFamily="2" charset="-122"/>
                <a:ea typeface="宋体" panose="02010600030101010101" pitchFamily="2" charset="-122"/>
                <a:cs typeface="宋体" panose="02010600030101010101" pitchFamily="2" charset="-122"/>
              </a:rPr>
              <a:t>BILSTM</a:t>
            </a:r>
            <a:r>
              <a:rPr lang="zh-CN" altLang="en-US" b="1">
                <a:latin typeface="宋体" panose="02010600030101010101" pitchFamily="2" charset="-122"/>
                <a:ea typeface="宋体" panose="02010600030101010101" pitchFamily="2" charset="-122"/>
                <a:cs typeface="宋体" panose="02010600030101010101" pitchFamily="2" charset="-122"/>
              </a:rPr>
              <a:t>具有更好的性能和</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描述复杂流量的能力</a:t>
            </a:r>
            <a:endPar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pic>
        <p:nvPicPr>
          <p:cNvPr id="13" name="图片 12" descr="upload_post_object_v2_725147094"/>
          <p:cNvPicPr>
            <a:picLocks noChangeAspect="1"/>
          </p:cNvPicPr>
          <p:nvPr/>
        </p:nvPicPr>
        <p:blipFill>
          <a:blip r:embed="rId2"/>
          <a:stretch>
            <a:fillRect/>
          </a:stretch>
        </p:blipFill>
        <p:spPr>
          <a:xfrm>
            <a:off x="1457671" y="3135185"/>
            <a:ext cx="8069534" cy="3162814"/>
          </a:xfrm>
          <a:prstGeom prst="rect">
            <a:avLst/>
          </a:prstGeom>
          <a:ln w="31750" cmpd="tri">
            <a:solidFill>
              <a:srgbClr val="AEB5C0">
                <a:alpha val="100000"/>
              </a:srgbClr>
            </a:solidFill>
            <a:prstDash val="solid"/>
            <a:miter lim="800000"/>
            <a:headEnd/>
            <a:tailEnd/>
          </a:ln>
        </p:spPr>
      </p:pic>
      <p:sp>
        <p:nvSpPr>
          <p:cNvPr id="15" name="文本框 14"/>
          <p:cNvSpPr txBox="1"/>
          <p:nvPr userDrawn="1"/>
        </p:nvSpPr>
        <p:spPr>
          <a:xfrm>
            <a:off x="1457671" y="2306606"/>
            <a:ext cx="4720311" cy="400615"/>
          </a:xfrm>
          <a:prstGeom prst="rect">
            <a:avLst/>
          </a:prstGeom>
          <a:ln w="25400" cmpd="tri">
            <a:noFill/>
            <a:prstDash val="solid"/>
            <a:miter lim="800000"/>
          </a:ln>
        </p:spPr>
        <p:txBody>
          <a:bodyPr wrap="square" rtlCol="0">
            <a:noAutofit/>
          </a:bodyPr>
          <a:p>
            <a:r>
              <a:rPr lang="zh-CN" altLang="en-US" b="1">
                <a:latin typeface="宋体" panose="02010600030101010101" pitchFamily="2" charset="-122"/>
                <a:ea typeface="宋体" panose="02010600030101010101" pitchFamily="2" charset="-122"/>
                <a:cs typeface="宋体" panose="02010600030101010101" pitchFamily="2" charset="-122"/>
              </a:rPr>
              <a:t>实验设计：设计</a:t>
            </a:r>
            <a:r>
              <a:rPr lang="en-US" altLang="zh-CN" b="1">
                <a:latin typeface="宋体" panose="02010600030101010101" pitchFamily="2" charset="-122"/>
                <a:ea typeface="宋体" panose="02010600030101010101" pitchFamily="2" charset="-122"/>
                <a:cs typeface="宋体" panose="02010600030101010101" pitchFamily="2" charset="-122"/>
              </a:rPr>
              <a:t>9</a:t>
            </a:r>
            <a:r>
              <a:rPr lang="zh-CN" altLang="en-US" b="1">
                <a:latin typeface="宋体" panose="02010600030101010101" pitchFamily="2" charset="-122"/>
                <a:ea typeface="宋体" panose="02010600030101010101" pitchFamily="2" charset="-122"/>
                <a:cs typeface="宋体" panose="02010600030101010101" pitchFamily="2" charset="-122"/>
              </a:rPr>
              <a:t>组对照实验，比较各个指标</a:t>
            </a:r>
            <a:endParaRPr lang="zh-CN" altLang="en-US" b="1">
              <a:latin typeface="宋体" panose="02010600030101010101" pitchFamily="2" charset="-122"/>
              <a:ea typeface="宋体" panose="02010600030101010101" pitchFamily="2" charset="-122"/>
              <a:cs typeface="宋体" panose="02010600030101010101" pitchFamily="2" charset="-122"/>
            </a:endParaRPr>
          </a:p>
        </p:txBody>
      </p:sp>
      <p:sp>
        <p:nvSpPr>
          <p:cNvPr id="2" name="矩形 1"/>
          <p:cNvSpPr/>
          <p:nvPr userDrawn="1"/>
        </p:nvSpPr>
        <p:spPr>
          <a:xfrm>
            <a:off x="1507075" y="5850250"/>
            <a:ext cx="7850879" cy="366864"/>
          </a:xfrm>
          <a:prstGeom prst="rect">
            <a:avLst/>
          </a:prstGeom>
          <a:noFill/>
          <a:ln w="19050" cap="flat" cmpd="sng" algn="ctr">
            <a:solidFill>
              <a:srgbClr val="C0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pic>
        <p:nvPicPr>
          <p:cNvPr id="24" name="图片 23" descr="303b343539303436333bc4bfb5c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3659" y="1754765"/>
            <a:ext cx="389890" cy="389890"/>
          </a:xfrm>
          <a:prstGeom prst="rect">
            <a:avLst/>
          </a:prstGeom>
        </p:spPr>
      </p:pic>
      <p:pic>
        <p:nvPicPr>
          <p:cNvPr id="25" name="图片 24" descr="32313538313536313b32313538313536393bc9e8bcc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3625" y="2276475"/>
            <a:ext cx="394335" cy="394335"/>
          </a:xfrm>
          <a:prstGeom prst="rect">
            <a:avLst/>
          </a:prstGeom>
        </p:spPr>
      </p:pic>
      <p:pic>
        <p:nvPicPr>
          <p:cNvPr id="28" name="图片 27" descr="333437323831323b333530343333313bbde1c2db"/>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2290" y="1781518"/>
            <a:ext cx="325879" cy="325879"/>
          </a:xfrm>
          <a:prstGeom prst="rect">
            <a:avLst/>
          </a:prstGeom>
        </p:spPr>
      </p:pic>
    </p:spTree>
  </p:cSld>
  <p:clrMapOvr>
    <a:masterClrMapping/>
  </p:clrMapOvr>
  <p:transition spd="slow" advClick="0" advTm="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图片 20"/>
          <p:cNvPicPr>
            <a:picLocks noChangeAspect="1"/>
          </p:cNvPicPr>
          <p:nvPr/>
        </p:nvPicPr>
        <p:blipFill>
          <a:blip r:embed="rId1" cstate="email"/>
          <a:stretch>
            <a:fillRect/>
          </a:stretch>
        </p:blipFill>
        <p:spPr>
          <a:xfrm>
            <a:off x="0" y="19050"/>
            <a:ext cx="12333605" cy="6858000"/>
          </a:xfrm>
          <a:prstGeom prst="rect">
            <a:avLst/>
          </a:prstGeom>
        </p:spPr>
      </p:pic>
      <p:pic>
        <p:nvPicPr>
          <p:cNvPr id="7" name="图片 6" descr="Figure_1"/>
          <p:cNvPicPr>
            <a:picLocks noChangeAspect="1"/>
          </p:cNvPicPr>
          <p:nvPr/>
        </p:nvPicPr>
        <p:blipFill>
          <a:blip r:embed="rId2"/>
          <a:stretch>
            <a:fillRect/>
          </a:stretch>
        </p:blipFill>
        <p:spPr>
          <a:xfrm>
            <a:off x="3570438" y="16213781"/>
            <a:ext cx="7022465" cy="3506470"/>
          </a:xfrm>
          <a:prstGeom prst="rect">
            <a:avLst/>
          </a:prstGeom>
          <a:ln w="31750" cmpd="tri">
            <a:solidFill>
              <a:srgbClr val="AEB5C0">
                <a:alpha val="100000"/>
              </a:srgbClr>
            </a:solidFill>
            <a:prstDash val="solid"/>
            <a:miter lim="800000"/>
            <a:headEnd/>
            <a:tailEnd/>
          </a:ln>
        </p:spPr>
      </p:pic>
      <p:grpSp>
        <p:nvGrpSpPr>
          <p:cNvPr id="13" name="组合 12"/>
          <p:cNvGrpSpPr/>
          <p:nvPr/>
        </p:nvGrpSpPr>
        <p:grpSpPr>
          <a:xfrm>
            <a:off x="-172223" y="-70824"/>
            <a:ext cx="12506325" cy="1843404"/>
            <a:chOff x="1243793" y="67918"/>
            <a:chExt cx="11080656" cy="1496217"/>
          </a:xfrm>
        </p:grpSpPr>
        <p:sp>
          <p:nvSpPr>
            <p:cNvPr id="14" name="矩形 13"/>
            <p:cNvSpPr/>
            <p:nvPr/>
          </p:nvSpPr>
          <p:spPr>
            <a:xfrm>
              <a:off x="4100740" y="67918"/>
              <a:ext cx="8223709" cy="7014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15" name="任意多边形: 形状 5"/>
            <p:cNvSpPr/>
            <p:nvPr/>
          </p:nvSpPr>
          <p:spPr>
            <a:xfrm>
              <a:off x="1334374" y="67918"/>
              <a:ext cx="9722608" cy="707650"/>
            </a:xfrm>
            <a:custGeom>
              <a:avLst/>
              <a:gdLst>
                <a:gd name="connsiteX0" fmla="*/ 4615543 w 4963886"/>
                <a:gd name="connsiteY0" fmla="*/ 0 h 798286"/>
                <a:gd name="connsiteX1" fmla="*/ 4963886 w 4963886"/>
                <a:gd name="connsiteY1" fmla="*/ 362858 h 798286"/>
                <a:gd name="connsiteX2" fmla="*/ 4484914 w 4963886"/>
                <a:gd name="connsiteY2" fmla="*/ 798286 h 798286"/>
                <a:gd name="connsiteX3" fmla="*/ 0 w 4963886"/>
                <a:gd name="connsiteY3" fmla="*/ 798286 h 798286"/>
                <a:gd name="connsiteX4" fmla="*/ 14514 w 4963886"/>
                <a:gd name="connsiteY4" fmla="*/ 14515 h 798286"/>
                <a:gd name="connsiteX5" fmla="*/ 4615543 w 4963886"/>
                <a:gd name="connsiteY5" fmla="*/ 0 h 79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3886" h="798286">
                  <a:moveTo>
                    <a:pt x="4615543" y="0"/>
                  </a:moveTo>
                  <a:lnTo>
                    <a:pt x="4963886" y="362858"/>
                  </a:lnTo>
                  <a:lnTo>
                    <a:pt x="4484914" y="798286"/>
                  </a:lnTo>
                  <a:lnTo>
                    <a:pt x="0" y="798286"/>
                  </a:lnTo>
                  <a:lnTo>
                    <a:pt x="14514" y="14515"/>
                  </a:lnTo>
                  <a:lnTo>
                    <a:pt x="4615543" y="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6" name="文本框 15"/>
            <p:cNvSpPr txBox="1"/>
            <p:nvPr/>
          </p:nvSpPr>
          <p:spPr>
            <a:xfrm>
              <a:off x="1243793" y="141105"/>
              <a:ext cx="9292332" cy="1423030"/>
            </a:xfrm>
            <a:prstGeom prst="rect">
              <a:avLst/>
            </a:prstGeom>
            <a:noFill/>
          </p:spPr>
          <p:txBody>
            <a:bodyPr wrap="square" rtlCol="0">
              <a:noAutofit/>
              <a:scene3d>
                <a:camera prst="orthographicFront"/>
                <a:lightRig rig="threePt" dir="t"/>
              </a:scene3d>
              <a:sp3d contourW="12700"/>
            </a:bodyPr>
            <a:p>
              <a:pPr algn="ctr"/>
              <a:r>
                <a:rPr lang="en-US" altLang="zh-CN" sz="3600" b="1" dirty="0" smtClean="0">
                  <a:solidFill>
                    <a:schemeClr val="bg1"/>
                  </a:solidFill>
                  <a:cs typeface="+mn-ea"/>
                  <a:sym typeface="+mn-lt"/>
                </a:rPr>
                <a:t> 02 </a:t>
              </a:r>
              <a:r>
                <a:rPr lang="zh-CN" altLang="en-US" sz="3600" b="1" dirty="0" smtClean="0">
                  <a:solidFill>
                    <a:schemeClr val="bg1"/>
                  </a:solidFill>
                  <a:cs typeface="+mn-ea"/>
                  <a:sym typeface="+mn-lt"/>
                </a:rPr>
                <a:t>实验</a:t>
              </a:r>
              <a:r>
                <a:rPr lang="en-US" altLang="zh-CN" sz="3600" b="1" dirty="0" smtClean="0">
                  <a:solidFill>
                    <a:schemeClr val="bg1"/>
                  </a:solidFill>
                  <a:cs typeface="+mn-ea"/>
                  <a:sym typeface="+mn-lt"/>
                </a:rPr>
                <a:t>3</a:t>
              </a:r>
              <a:r>
                <a:rPr lang="zh-CN" altLang="en-US" sz="3600" b="1" dirty="0" smtClean="0">
                  <a:solidFill>
                    <a:schemeClr val="bg1"/>
                  </a:solidFill>
                  <a:cs typeface="+mn-ea"/>
                  <a:sym typeface="+mn-lt"/>
                </a:rPr>
                <a:t>：探究数据集大小对于</a:t>
              </a:r>
              <a:r>
                <a:rPr lang="en-US" altLang="zh-CN" sz="3600" b="1" dirty="0" smtClean="0">
                  <a:solidFill>
                    <a:schemeClr val="bg1"/>
                  </a:solidFill>
                  <a:cs typeface="+mn-ea"/>
                  <a:sym typeface="+mn-lt"/>
                </a:rPr>
                <a:t>VARU</a:t>
              </a:r>
              <a:r>
                <a:rPr lang="zh-CN" altLang="en-US" sz="3600" b="1" dirty="0" smtClean="0">
                  <a:solidFill>
                    <a:schemeClr val="bg1"/>
                  </a:solidFill>
                  <a:cs typeface="+mn-ea"/>
                  <a:sym typeface="+mn-lt"/>
                </a:rPr>
                <a:t>效果的影响</a:t>
              </a:r>
              <a:endParaRPr lang="zh-CN" altLang="en-US" sz="3600" b="1" dirty="0" smtClean="0">
                <a:solidFill>
                  <a:schemeClr val="bg1"/>
                </a:solidFill>
                <a:cs typeface="+mn-ea"/>
                <a:sym typeface="+mn-lt"/>
              </a:endParaRPr>
            </a:p>
            <a:p>
              <a:pPr algn="ctr"/>
              <a:endParaRPr lang="zh-CN" altLang="en-US" sz="3600" b="1" dirty="0" smtClean="0">
                <a:solidFill>
                  <a:schemeClr val="bg1"/>
                </a:solidFill>
                <a:cs typeface="+mn-ea"/>
                <a:sym typeface="+mn-lt"/>
              </a:endParaRPr>
            </a:p>
          </p:txBody>
        </p:sp>
      </p:grpSp>
      <p:grpSp>
        <p:nvGrpSpPr>
          <p:cNvPr id="22" name="组合 21"/>
          <p:cNvGrpSpPr/>
          <p:nvPr userDrawn="1"/>
        </p:nvGrpSpPr>
        <p:grpSpPr>
          <a:xfrm>
            <a:off x="753782" y="2397820"/>
            <a:ext cx="5140512" cy="3197777"/>
            <a:chOff x="1087" y="3366"/>
            <a:chExt cx="11058" cy="6562"/>
          </a:xfrm>
        </p:grpSpPr>
        <p:pic>
          <p:nvPicPr>
            <p:cNvPr id="4" name="图片 3" descr="Figure_1"/>
            <p:cNvPicPr>
              <a:picLocks noChangeAspect="1"/>
            </p:cNvPicPr>
            <p:nvPr/>
          </p:nvPicPr>
          <p:blipFill>
            <a:blip r:embed="rId2"/>
            <a:stretch>
              <a:fillRect/>
            </a:stretch>
          </p:blipFill>
          <p:spPr>
            <a:xfrm>
              <a:off x="1087" y="3366"/>
              <a:ext cx="11059" cy="5522"/>
            </a:xfrm>
            <a:prstGeom prst="rect">
              <a:avLst/>
            </a:prstGeom>
            <a:ln w="31750" cmpd="tri">
              <a:solidFill>
                <a:srgbClr val="AEB5C0">
                  <a:alpha val="100000"/>
                </a:srgbClr>
              </a:solidFill>
              <a:prstDash val="solid"/>
              <a:miter lim="800000"/>
              <a:headEnd/>
              <a:tailEnd/>
            </a:ln>
          </p:spPr>
        </p:pic>
        <p:pic>
          <p:nvPicPr>
            <p:cNvPr id="18" name="图片 17" descr="upload_post_object_v2_581206474"/>
            <p:cNvPicPr>
              <a:picLocks noChangeAspect="1"/>
            </p:cNvPicPr>
            <p:nvPr/>
          </p:nvPicPr>
          <p:blipFill>
            <a:blip r:embed="rId3"/>
            <a:stretch>
              <a:fillRect/>
            </a:stretch>
          </p:blipFill>
          <p:spPr>
            <a:xfrm>
              <a:off x="1087" y="8888"/>
              <a:ext cx="11059" cy="1040"/>
            </a:xfrm>
            <a:prstGeom prst="rect">
              <a:avLst/>
            </a:prstGeom>
            <a:ln w="31750" cmpd="tri">
              <a:solidFill>
                <a:srgbClr val="AEB5C0">
                  <a:alpha val="100000"/>
                </a:srgbClr>
              </a:solidFill>
              <a:prstDash val="solid"/>
              <a:miter lim="800000"/>
              <a:headEnd/>
              <a:tailEnd/>
            </a:ln>
          </p:spPr>
        </p:pic>
      </p:grpSp>
      <p:sp>
        <p:nvSpPr>
          <p:cNvPr id="11" name="矩形 10"/>
          <p:cNvSpPr/>
          <p:nvPr userDrawn="1"/>
        </p:nvSpPr>
        <p:spPr>
          <a:xfrm>
            <a:off x="6476645" y="1751996"/>
            <a:ext cx="72879" cy="4744768"/>
          </a:xfrm>
          <a:prstGeom prst="rect">
            <a:avLst/>
          </a:prstGeom>
          <a:solidFill>
            <a:srgbClr val="D9D9D9">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2" name="文本框 1"/>
          <p:cNvSpPr txBox="1"/>
          <p:nvPr userDrawn="1"/>
        </p:nvSpPr>
        <p:spPr>
          <a:xfrm>
            <a:off x="1041400" y="5804535"/>
            <a:ext cx="3538855" cy="946150"/>
          </a:xfrm>
          <a:prstGeom prst="rect">
            <a:avLst/>
          </a:prstGeom>
          <a:solidFill>
            <a:schemeClr val="accent6">
              <a:lumMod val="20000"/>
              <a:lumOff val="80000"/>
            </a:schemeClr>
          </a:solidFill>
          <a:ln w="31750" cmpd="tri">
            <a:noFill/>
            <a:prstDash val="solid"/>
          </a:ln>
        </p:spPr>
        <p:txBody>
          <a:bodyPr wrap="square" rtlCol="0">
            <a:noAutofit/>
          </a:bodyPr>
          <a:p>
            <a:r>
              <a:rPr lang="en-US" altLang="zh-CN" b="1">
                <a:latin typeface="宋体" panose="02010600030101010101" pitchFamily="2" charset="-122"/>
                <a:ea typeface="宋体" panose="02010600030101010101" pitchFamily="2" charset="-122"/>
                <a:cs typeface="宋体" panose="02010600030101010101" pitchFamily="2" charset="-122"/>
              </a:rPr>
              <a:t>   </a:t>
            </a:r>
            <a:r>
              <a:rPr lang="zh-CN" altLang="en-US" sz="2000" b="1">
                <a:latin typeface="宋体" panose="02010600030101010101" pitchFamily="2" charset="-122"/>
                <a:ea typeface="宋体" panose="02010600030101010101" pitchFamily="2" charset="-122"/>
                <a:cs typeface="宋体" panose="02010600030101010101" pitchFamily="2" charset="-122"/>
              </a:rPr>
              <a:t>实验结论</a:t>
            </a:r>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zh-CN" altLang="en-US" b="1">
                <a:latin typeface="宋体" panose="02010600030101010101" pitchFamily="2" charset="-122"/>
                <a:ea typeface="宋体" panose="02010600030101010101" pitchFamily="2" charset="-122"/>
                <a:cs typeface="宋体" panose="02010600030101010101" pitchFamily="2" charset="-122"/>
              </a:rPr>
              <a:t>数据集越大，</a:t>
            </a:r>
            <a:r>
              <a:rPr lang="en-US" altLang="zh-CN" b="1">
                <a:latin typeface="宋体" panose="02010600030101010101" pitchFamily="2" charset="-122"/>
                <a:ea typeface="宋体" panose="02010600030101010101" pitchFamily="2" charset="-122"/>
                <a:cs typeface="宋体" panose="02010600030101010101" pitchFamily="2" charset="-122"/>
              </a:rPr>
              <a:t>VARU</a:t>
            </a:r>
            <a:r>
              <a:rPr lang="zh-CN" altLang="en-US" b="1">
                <a:latin typeface="宋体" panose="02010600030101010101" pitchFamily="2" charset="-122"/>
                <a:ea typeface="宋体" panose="02010600030101010101" pitchFamily="2" charset="-122"/>
                <a:cs typeface="宋体" panose="02010600030101010101" pitchFamily="2" charset="-122"/>
              </a:rPr>
              <a:t>表现越好，</a:t>
            </a:r>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zh-CN" altLang="en-US" b="1">
                <a:latin typeface="宋体" panose="02010600030101010101" pitchFamily="2" charset="-122"/>
                <a:ea typeface="宋体" panose="02010600030101010101" pitchFamily="2" charset="-122"/>
                <a:cs typeface="宋体" panose="02010600030101010101" pitchFamily="2" charset="-122"/>
              </a:rPr>
              <a:t>当数据集较小时，</a:t>
            </a:r>
            <a:r>
              <a:rPr lang="en-US" altLang="zh-CN" b="1">
                <a:latin typeface="宋体" panose="02010600030101010101" pitchFamily="2" charset="-122"/>
                <a:ea typeface="宋体" panose="02010600030101010101" pitchFamily="2" charset="-122"/>
                <a:cs typeface="宋体" panose="02010600030101010101" pitchFamily="2" charset="-122"/>
              </a:rPr>
              <a:t>VARU</a:t>
            </a:r>
            <a:r>
              <a:rPr lang="zh-CN" altLang="en-US" b="1">
                <a:latin typeface="宋体" panose="02010600030101010101" pitchFamily="2" charset="-122"/>
                <a:ea typeface="宋体" panose="02010600030101010101" pitchFamily="2" charset="-122"/>
                <a:cs typeface="宋体" panose="02010600030101010101" pitchFamily="2" charset="-122"/>
              </a:rPr>
              <a:t>效果较差</a:t>
            </a:r>
            <a:endParaRPr lang="zh-CN" altLang="en-US" b="1">
              <a:latin typeface="宋体" panose="02010600030101010101" pitchFamily="2" charset="-122"/>
              <a:ea typeface="宋体" panose="02010600030101010101" pitchFamily="2" charset="-122"/>
              <a:cs typeface="宋体" panose="02010600030101010101" pitchFamily="2" charset="-122"/>
            </a:endParaRPr>
          </a:p>
        </p:txBody>
      </p:sp>
      <p:sp>
        <p:nvSpPr>
          <p:cNvPr id="6" name="文本框 5"/>
          <p:cNvSpPr txBox="1"/>
          <p:nvPr userDrawn="1"/>
        </p:nvSpPr>
        <p:spPr>
          <a:xfrm>
            <a:off x="1018540" y="1012825"/>
            <a:ext cx="5163820" cy="400685"/>
          </a:xfrm>
          <a:prstGeom prst="rect">
            <a:avLst/>
          </a:prstGeom>
          <a:ln w="25400" cmpd="tri">
            <a:noFill/>
            <a:prstDash val="solid"/>
            <a:miter lim="800000"/>
          </a:ln>
        </p:spPr>
        <p:txBody>
          <a:bodyPr wrap="square" rtlCol="0">
            <a:noAutofit/>
          </a:bodyPr>
          <a:p>
            <a:r>
              <a:rPr lang="zh-CN" altLang="en-US" b="1">
                <a:latin typeface="宋体" panose="02010600030101010101" pitchFamily="2" charset="-122"/>
                <a:ea typeface="宋体" panose="02010600030101010101" pitchFamily="2" charset="-122"/>
                <a:cs typeface="宋体" panose="02010600030101010101" pitchFamily="2" charset="-122"/>
              </a:rPr>
              <a:t>实验目的：</a:t>
            </a:r>
            <a:r>
              <a:rPr lang="zh-CN" altLang="en-US" b="1" dirty="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lt"/>
              </a:rPr>
              <a:t>探究</a:t>
            </a:r>
            <a:r>
              <a:rPr lang="zh-CN" altLang="en-US" b="1"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mn-lt"/>
              </a:rPr>
              <a:t>数据集大小</a:t>
            </a:r>
            <a:r>
              <a:rPr lang="zh-CN" altLang="en-US" b="1" dirty="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lt"/>
              </a:rPr>
              <a:t>对于算法效果的影响</a:t>
            </a:r>
            <a:endParaRPr lang="zh-CN" altLang="en-US" b="1">
              <a:solidFill>
                <a:srgbClr val="000000"/>
              </a:solidFill>
              <a:latin typeface="宋体" panose="02010600030101010101" pitchFamily="2" charset="-122"/>
              <a:ea typeface="宋体" panose="02010600030101010101" pitchFamily="2" charset="-122"/>
              <a:cs typeface="宋体" panose="02010600030101010101" pitchFamily="2" charset="-122"/>
            </a:endParaRPr>
          </a:p>
          <a:p>
            <a:endParaRPr lang="zh-CN" altLang="en-US" b="1">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userDrawn="1"/>
        </p:nvSpPr>
        <p:spPr>
          <a:xfrm>
            <a:off x="1018540" y="1654810"/>
            <a:ext cx="5163820" cy="596265"/>
          </a:xfrm>
          <a:prstGeom prst="rect">
            <a:avLst/>
          </a:prstGeom>
          <a:ln w="25400" cmpd="tri">
            <a:noFill/>
            <a:prstDash val="solid"/>
            <a:miter lim="800000"/>
          </a:ln>
        </p:spPr>
        <p:txBody>
          <a:bodyPr wrap="square" rtlCol="0">
            <a:noAutofit/>
          </a:bodyPr>
          <a:p>
            <a:r>
              <a:rPr lang="zh-CN" altLang="en-US" b="1">
                <a:latin typeface="宋体" panose="02010600030101010101" pitchFamily="2" charset="-122"/>
                <a:ea typeface="宋体" panose="02010600030101010101" pitchFamily="2" charset="-122"/>
                <a:cs typeface="宋体" panose="02010600030101010101" pitchFamily="2" charset="-122"/>
              </a:rPr>
              <a:t>实验设计：比较</a:t>
            </a:r>
            <a:r>
              <a:rPr lang="en-US" altLang="zh-CN" b="1">
                <a:latin typeface="宋体" panose="02010600030101010101" pitchFamily="2" charset="-122"/>
                <a:ea typeface="宋体" panose="02010600030101010101" pitchFamily="2" charset="-122"/>
                <a:cs typeface="宋体" panose="02010600030101010101" pitchFamily="2" charset="-122"/>
              </a:rPr>
              <a:t>MAWILAB</a:t>
            </a:r>
            <a:r>
              <a:rPr lang="zh-CN" altLang="en-US" b="1">
                <a:latin typeface="宋体" panose="02010600030101010101" pitchFamily="2" charset="-122"/>
                <a:ea typeface="宋体" panose="02010600030101010101" pitchFamily="2" charset="-122"/>
                <a:cs typeface="宋体" panose="02010600030101010101" pitchFamily="2" charset="-122"/>
                <a:sym typeface="+mn-ea"/>
              </a:rPr>
              <a:t>数据集</a:t>
            </a:r>
            <a:r>
              <a:rPr lang="zh-CN" altLang="en-US" b="1">
                <a:latin typeface="宋体" panose="02010600030101010101" pitchFamily="2" charset="-122"/>
                <a:ea typeface="宋体" panose="02010600030101010101" pitchFamily="2" charset="-122"/>
                <a:cs typeface="宋体" panose="02010600030101010101" pitchFamily="2" charset="-122"/>
              </a:rPr>
              <a:t>不同大小下</a:t>
            </a:r>
            <a:r>
              <a:rPr lang="en-US" altLang="zh-CN" b="1">
                <a:latin typeface="宋体" panose="02010600030101010101" pitchFamily="2" charset="-122"/>
                <a:ea typeface="宋体" panose="02010600030101010101" pitchFamily="2" charset="-122"/>
                <a:cs typeface="宋体" panose="02010600030101010101" pitchFamily="2" charset="-122"/>
              </a:rPr>
              <a:t>VARU</a:t>
            </a:r>
            <a:r>
              <a:rPr lang="zh-CN" altLang="en-US" b="1">
                <a:latin typeface="宋体" panose="02010600030101010101" pitchFamily="2" charset="-122"/>
                <a:ea typeface="宋体" panose="02010600030101010101" pitchFamily="2" charset="-122"/>
                <a:cs typeface="宋体" panose="02010600030101010101" pitchFamily="2" charset="-122"/>
              </a:rPr>
              <a:t>算法的各个指标</a:t>
            </a:r>
            <a:endParaRPr lang="zh-CN" altLang="en-US" b="1">
              <a:latin typeface="宋体" panose="02010600030101010101" pitchFamily="2" charset="-122"/>
              <a:ea typeface="宋体" panose="02010600030101010101" pitchFamily="2" charset="-122"/>
              <a:cs typeface="宋体" panose="02010600030101010101" pitchFamily="2" charset="-122"/>
            </a:endParaRPr>
          </a:p>
        </p:txBody>
      </p:sp>
      <p:pic>
        <p:nvPicPr>
          <p:cNvPr id="10" name="图片 9" descr="32303036343135383b32303131363835373bcecabac5"/>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3395" y="2374900"/>
            <a:ext cx="914400" cy="914400"/>
          </a:xfrm>
          <a:prstGeom prst="rect">
            <a:avLst/>
          </a:prstGeom>
        </p:spPr>
      </p:pic>
      <p:sp>
        <p:nvSpPr>
          <p:cNvPr id="12" name="文本框 11"/>
          <p:cNvSpPr txBox="1"/>
          <p:nvPr/>
        </p:nvSpPr>
        <p:spPr>
          <a:xfrm>
            <a:off x="7950835" y="2726690"/>
            <a:ext cx="3456940" cy="368300"/>
          </a:xfrm>
          <a:prstGeom prst="rect">
            <a:avLst/>
          </a:prstGeom>
          <a:noFill/>
          <a:ln w="28575" cmpd="sng">
            <a:noFill/>
            <a:prstDash val="solid"/>
            <a:miter lim="800000"/>
          </a:ln>
        </p:spPr>
        <p:txBody>
          <a:bodyPr wrap="square" rtlCol="0">
            <a:spAutoFit/>
          </a:bodyPr>
          <a:p>
            <a:r>
              <a:rPr lang="zh-CN" altLang="en-US" b="1">
                <a:latin typeface="宋体" panose="02010600030101010101" pitchFamily="2" charset="-122"/>
                <a:ea typeface="宋体" panose="02010600030101010101" pitchFamily="2" charset="-122"/>
                <a:cs typeface="宋体" panose="02010600030101010101" pitchFamily="2" charset="-122"/>
              </a:rPr>
              <a:t>如何进一步</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优化</a:t>
            </a:r>
            <a:r>
              <a:rPr lang="en-US" altLang="zh-CN" b="1">
                <a:latin typeface="Times New Roman" panose="02020603050405020304" pitchFamily="18" charset="0"/>
                <a:ea typeface="宋体" panose="02010600030101010101" pitchFamily="2" charset="-122"/>
                <a:cs typeface="Times New Roman" panose="02020603050405020304" pitchFamily="18" charset="0"/>
              </a:rPr>
              <a:t>VARU</a:t>
            </a:r>
            <a:r>
              <a:rPr lang="zh-CN" altLang="en-US" b="1">
                <a:latin typeface="宋体" panose="02010600030101010101" pitchFamily="2" charset="-122"/>
                <a:ea typeface="宋体" panose="02010600030101010101" pitchFamily="2" charset="-122"/>
                <a:cs typeface="宋体" panose="02010600030101010101" pitchFamily="2" charset="-122"/>
              </a:rPr>
              <a:t>算法效果？</a:t>
            </a:r>
            <a:endParaRPr lang="zh-CN" altLang="en-US" b="1">
              <a:latin typeface="宋体" panose="02010600030101010101" pitchFamily="2" charset="-122"/>
              <a:ea typeface="宋体" panose="02010600030101010101" pitchFamily="2" charset="-122"/>
              <a:cs typeface="宋体" panose="02010600030101010101" pitchFamily="2" charset="-122"/>
            </a:endParaRPr>
          </a:p>
        </p:txBody>
      </p:sp>
      <p:pic>
        <p:nvPicPr>
          <p:cNvPr id="17" name="图片 16" descr="303b333633343733393bc1e9b8d0"/>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12610" y="3541395"/>
            <a:ext cx="775335" cy="775335"/>
          </a:xfrm>
          <a:prstGeom prst="rect">
            <a:avLst/>
          </a:prstGeom>
        </p:spPr>
      </p:pic>
      <p:sp>
        <p:nvSpPr>
          <p:cNvPr id="19" name="文本框 18"/>
          <p:cNvSpPr txBox="1"/>
          <p:nvPr/>
        </p:nvSpPr>
        <p:spPr>
          <a:xfrm>
            <a:off x="7957820" y="3748405"/>
            <a:ext cx="2814955" cy="368300"/>
          </a:xfrm>
          <a:prstGeom prst="rect">
            <a:avLst/>
          </a:prstGeom>
          <a:noFill/>
          <a:ln w="28575" cmpd="sng">
            <a:noFill/>
            <a:prstDash val="solid"/>
            <a:miter lim="800000"/>
          </a:ln>
        </p:spPr>
        <p:txBody>
          <a:bodyPr wrap="square" rtlCol="0">
            <a:spAutoFit/>
          </a:bodyPr>
          <a:p>
            <a:r>
              <a:rPr lang="en-US" altLang="zh-CN" b="1">
                <a:latin typeface="宋体" panose="02010600030101010101" pitchFamily="2" charset="-122"/>
                <a:ea typeface="宋体" panose="02010600030101010101" pitchFamily="2" charset="-122"/>
                <a:cs typeface="宋体" panose="02010600030101010101" pitchFamily="2" charset="-122"/>
              </a:rPr>
              <a:t>1.</a:t>
            </a:r>
            <a:r>
              <a:rPr lang="zh-CN" altLang="en-US" b="1">
                <a:latin typeface="宋体" panose="02010600030101010101" pitchFamily="2" charset="-122"/>
                <a:ea typeface="宋体" panose="02010600030101010101" pitchFamily="2" charset="-122"/>
                <a:cs typeface="宋体" panose="02010600030101010101" pitchFamily="2" charset="-122"/>
              </a:rPr>
              <a:t>增加输入特征值的维度</a:t>
            </a:r>
            <a:endParaRPr lang="zh-CN" altLang="en-US" b="1">
              <a:latin typeface="宋体" panose="02010600030101010101" pitchFamily="2" charset="-122"/>
              <a:ea typeface="宋体" panose="02010600030101010101" pitchFamily="2" charset="-122"/>
              <a:cs typeface="宋体" panose="02010600030101010101" pitchFamily="2" charset="-122"/>
            </a:endParaRPr>
          </a:p>
        </p:txBody>
      </p:sp>
      <p:sp>
        <p:nvSpPr>
          <p:cNvPr id="20" name="文本框 19"/>
          <p:cNvSpPr txBox="1"/>
          <p:nvPr/>
        </p:nvSpPr>
        <p:spPr>
          <a:xfrm>
            <a:off x="7957820" y="4311650"/>
            <a:ext cx="3416300" cy="368300"/>
          </a:xfrm>
          <a:prstGeom prst="rect">
            <a:avLst/>
          </a:prstGeom>
          <a:noFill/>
          <a:ln w="28575" cmpd="sng">
            <a:noFill/>
            <a:prstDash val="solid"/>
            <a:miter lim="800000"/>
          </a:ln>
        </p:spPr>
        <p:txBody>
          <a:bodyPr wrap="square" rtlCol="0">
            <a:spAutoFit/>
          </a:bodyPr>
          <a:p>
            <a:r>
              <a:rPr lang="en-US" b="1">
                <a:latin typeface="宋体" panose="02010600030101010101" pitchFamily="2" charset="-122"/>
                <a:ea typeface="宋体" panose="02010600030101010101" pitchFamily="2" charset="-122"/>
                <a:cs typeface="宋体" panose="02010600030101010101" pitchFamily="2" charset="-122"/>
              </a:rPr>
              <a:t>2.</a:t>
            </a:r>
            <a:r>
              <a:rPr lang="zh-CN" altLang="en-US" b="1">
                <a:latin typeface="宋体" panose="02010600030101010101" pitchFamily="2" charset="-122"/>
                <a:ea typeface="宋体" panose="02010600030101010101" pitchFamily="2" charset="-122"/>
                <a:cs typeface="宋体" panose="02010600030101010101" pitchFamily="2" charset="-122"/>
              </a:rPr>
              <a:t>优化分数评估模块中的</a:t>
            </a:r>
            <a:r>
              <a:rPr lang="en-US" altLang="zh-CN" b="1">
                <a:latin typeface="Times New Roman" panose="02020603050405020304" pitchFamily="18" charset="0"/>
                <a:ea typeface="宋体" panose="02010600030101010101" pitchFamily="2" charset="-122"/>
                <a:cs typeface="Times New Roman" panose="02020603050405020304" pitchFamily="18" charset="0"/>
              </a:rPr>
              <a:t>gp</a:t>
            </a:r>
            <a:r>
              <a:rPr lang="zh-CN" altLang="en-US" b="1">
                <a:latin typeface="宋体" panose="02010600030101010101" pitchFamily="2" charset="-122"/>
                <a:ea typeface="宋体" panose="02010600030101010101" pitchFamily="2" charset="-122"/>
                <a:cs typeface="宋体" panose="02010600030101010101" pitchFamily="2" charset="-122"/>
              </a:rPr>
              <a:t>和</a:t>
            </a:r>
            <a:r>
              <a:rPr lang="en-US" altLang="zh-CN" b="1">
                <a:latin typeface="Times New Roman" panose="02020603050405020304" pitchFamily="18" charset="0"/>
                <a:ea typeface="宋体" panose="02010600030101010101" pitchFamily="2" charset="-122"/>
                <a:cs typeface="Times New Roman" panose="02020603050405020304" pitchFamily="18" charset="0"/>
              </a:rPr>
              <a:t>g</a:t>
            </a:r>
            <a:endParaRPr lang="en-US" altLang="zh-CN" b="1">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4" name="图片 23" descr="303b343539303436333bc4bfb5c4"/>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1510" y="1012825"/>
            <a:ext cx="389890" cy="389890"/>
          </a:xfrm>
          <a:prstGeom prst="rect">
            <a:avLst/>
          </a:prstGeom>
        </p:spPr>
      </p:pic>
      <p:pic>
        <p:nvPicPr>
          <p:cNvPr id="25" name="图片 24" descr="32313538313536313b32313538313536393bc9e8bcc6"/>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510" y="1755775"/>
            <a:ext cx="394335" cy="394335"/>
          </a:xfrm>
          <a:prstGeom prst="rect">
            <a:avLst/>
          </a:prstGeom>
        </p:spPr>
      </p:pic>
      <p:pic>
        <p:nvPicPr>
          <p:cNvPr id="28" name="图片 27" descr="333437323831323b333530343333313bbde1c2db"/>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61390" y="5804243"/>
            <a:ext cx="325879" cy="325879"/>
          </a:xfrm>
          <a:prstGeom prst="rect">
            <a:avLst/>
          </a:prstGeom>
        </p:spPr>
      </p:pic>
    </p:spTree>
  </p:cSld>
  <p:clrMapOvr>
    <a:masterClrMapping/>
  </p:clrMapOvr>
  <p:transition spd="slow" advClick="0" advTm="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图片 20"/>
          <p:cNvPicPr>
            <a:picLocks noChangeAspect="1"/>
          </p:cNvPicPr>
          <p:nvPr/>
        </p:nvPicPr>
        <p:blipFill>
          <a:blip r:embed="rId1" cstate="email"/>
          <a:stretch>
            <a:fillRect/>
          </a:stretch>
        </p:blipFill>
        <p:spPr>
          <a:xfrm>
            <a:off x="635" y="29210"/>
            <a:ext cx="12333605" cy="6858000"/>
          </a:xfrm>
          <a:prstGeom prst="rect">
            <a:avLst/>
          </a:prstGeom>
        </p:spPr>
      </p:pic>
      <p:pic>
        <p:nvPicPr>
          <p:cNvPr id="7" name="图片 6" descr="Figure_1"/>
          <p:cNvPicPr>
            <a:picLocks noChangeAspect="1"/>
          </p:cNvPicPr>
          <p:nvPr/>
        </p:nvPicPr>
        <p:blipFill>
          <a:blip r:embed="rId2"/>
          <a:stretch>
            <a:fillRect/>
          </a:stretch>
        </p:blipFill>
        <p:spPr>
          <a:xfrm>
            <a:off x="5234138" y="19814231"/>
            <a:ext cx="7022465" cy="3506470"/>
          </a:xfrm>
          <a:prstGeom prst="rect">
            <a:avLst/>
          </a:prstGeom>
          <a:ln w="31750" cmpd="tri">
            <a:solidFill>
              <a:srgbClr val="AEB5C0">
                <a:alpha val="100000"/>
              </a:srgbClr>
            </a:solidFill>
            <a:prstDash val="solid"/>
            <a:miter lim="800000"/>
            <a:headEnd/>
            <a:tailEnd/>
          </a:ln>
        </p:spPr>
      </p:pic>
      <p:pic>
        <p:nvPicPr>
          <p:cNvPr id="6" name="图片 5" descr="1649478084(1)"/>
          <p:cNvPicPr>
            <a:picLocks noChangeAspect="1"/>
          </p:cNvPicPr>
          <p:nvPr/>
        </p:nvPicPr>
        <p:blipFill>
          <a:blip r:embed="rId3"/>
          <a:stretch>
            <a:fillRect/>
          </a:stretch>
        </p:blipFill>
        <p:spPr>
          <a:xfrm>
            <a:off x="6691346" y="2411394"/>
            <a:ext cx="4941570" cy="2934970"/>
          </a:xfrm>
          <a:prstGeom prst="rect">
            <a:avLst/>
          </a:prstGeom>
          <a:ln w="31750" cmpd="tri">
            <a:solidFill>
              <a:srgbClr val="AEB5C0">
                <a:alpha val="100000"/>
              </a:srgbClr>
            </a:solidFill>
            <a:prstDash val="solid"/>
            <a:miter lim="800000"/>
            <a:headEnd/>
            <a:tailEnd/>
          </a:ln>
        </p:spPr>
      </p:pic>
      <p:grpSp>
        <p:nvGrpSpPr>
          <p:cNvPr id="2" name="组合 1"/>
          <p:cNvGrpSpPr/>
          <p:nvPr/>
        </p:nvGrpSpPr>
        <p:grpSpPr>
          <a:xfrm>
            <a:off x="-172223" y="-70824"/>
            <a:ext cx="12506325" cy="1843404"/>
            <a:chOff x="1243793" y="67918"/>
            <a:chExt cx="11080656" cy="1496217"/>
          </a:xfrm>
        </p:grpSpPr>
        <p:sp>
          <p:nvSpPr>
            <p:cNvPr id="3" name="矩形 2"/>
            <p:cNvSpPr/>
            <p:nvPr/>
          </p:nvSpPr>
          <p:spPr>
            <a:xfrm>
              <a:off x="4100740" y="67918"/>
              <a:ext cx="8223709" cy="7014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4" name="任意多边形: 形状 5"/>
            <p:cNvSpPr/>
            <p:nvPr/>
          </p:nvSpPr>
          <p:spPr>
            <a:xfrm>
              <a:off x="1334374" y="67918"/>
              <a:ext cx="9722608" cy="707650"/>
            </a:xfrm>
            <a:custGeom>
              <a:avLst/>
              <a:gdLst>
                <a:gd name="connsiteX0" fmla="*/ 4615543 w 4963886"/>
                <a:gd name="connsiteY0" fmla="*/ 0 h 798286"/>
                <a:gd name="connsiteX1" fmla="*/ 4963886 w 4963886"/>
                <a:gd name="connsiteY1" fmla="*/ 362858 h 798286"/>
                <a:gd name="connsiteX2" fmla="*/ 4484914 w 4963886"/>
                <a:gd name="connsiteY2" fmla="*/ 798286 h 798286"/>
                <a:gd name="connsiteX3" fmla="*/ 0 w 4963886"/>
                <a:gd name="connsiteY3" fmla="*/ 798286 h 798286"/>
                <a:gd name="connsiteX4" fmla="*/ 14514 w 4963886"/>
                <a:gd name="connsiteY4" fmla="*/ 14515 h 798286"/>
                <a:gd name="connsiteX5" fmla="*/ 4615543 w 4963886"/>
                <a:gd name="connsiteY5" fmla="*/ 0 h 79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3886" h="798286">
                  <a:moveTo>
                    <a:pt x="4615543" y="0"/>
                  </a:moveTo>
                  <a:lnTo>
                    <a:pt x="4963886" y="362858"/>
                  </a:lnTo>
                  <a:lnTo>
                    <a:pt x="4484914" y="798286"/>
                  </a:lnTo>
                  <a:lnTo>
                    <a:pt x="0" y="798286"/>
                  </a:lnTo>
                  <a:lnTo>
                    <a:pt x="14514" y="14515"/>
                  </a:lnTo>
                  <a:lnTo>
                    <a:pt x="4615543" y="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8" name="文本框 7"/>
            <p:cNvSpPr txBox="1"/>
            <p:nvPr/>
          </p:nvSpPr>
          <p:spPr>
            <a:xfrm>
              <a:off x="1243793" y="141105"/>
              <a:ext cx="9292332" cy="1423030"/>
            </a:xfrm>
            <a:prstGeom prst="rect">
              <a:avLst/>
            </a:prstGeom>
            <a:noFill/>
          </p:spPr>
          <p:txBody>
            <a:bodyPr wrap="square" rtlCol="0">
              <a:noAutofit/>
              <a:scene3d>
                <a:camera prst="orthographicFront"/>
                <a:lightRig rig="threePt" dir="t"/>
              </a:scene3d>
              <a:sp3d contourW="12700"/>
            </a:bodyPr>
            <a:p>
              <a:pPr algn="ctr"/>
              <a:r>
                <a:rPr lang="en-US" altLang="zh-CN" sz="3600" b="1" dirty="0" smtClean="0">
                  <a:solidFill>
                    <a:schemeClr val="bg1"/>
                  </a:solidFill>
                  <a:cs typeface="+mn-ea"/>
                  <a:sym typeface="+mn-lt"/>
                </a:rPr>
                <a:t> 02 </a:t>
              </a:r>
              <a:r>
                <a:rPr lang="zh-CN" altLang="en-US" sz="3600" b="1" dirty="0" smtClean="0">
                  <a:solidFill>
                    <a:schemeClr val="bg1"/>
                  </a:solidFill>
                  <a:cs typeface="+mn-ea"/>
                  <a:sym typeface="+mn-lt"/>
                </a:rPr>
                <a:t>实验</a:t>
              </a:r>
              <a:r>
                <a:rPr lang="en-US" altLang="zh-CN" sz="3600" b="1" dirty="0" smtClean="0">
                  <a:solidFill>
                    <a:schemeClr val="bg1"/>
                  </a:solidFill>
                  <a:cs typeface="+mn-ea"/>
                  <a:sym typeface="+mn-lt"/>
                </a:rPr>
                <a:t>3</a:t>
              </a:r>
              <a:r>
                <a:rPr lang="zh-CN" altLang="en-US" sz="3600" b="1" dirty="0" smtClean="0">
                  <a:solidFill>
                    <a:schemeClr val="bg1"/>
                  </a:solidFill>
                  <a:cs typeface="+mn-ea"/>
                  <a:sym typeface="+mn-lt"/>
                </a:rPr>
                <a:t>：探究数据集大小对于</a:t>
              </a:r>
              <a:r>
                <a:rPr lang="en-US" altLang="zh-CN" sz="3600" b="1" dirty="0" smtClean="0">
                  <a:solidFill>
                    <a:schemeClr val="bg1"/>
                  </a:solidFill>
                  <a:cs typeface="+mn-ea"/>
                  <a:sym typeface="+mn-lt"/>
                </a:rPr>
                <a:t>VARU</a:t>
              </a:r>
              <a:r>
                <a:rPr lang="zh-CN" altLang="en-US" sz="3600" b="1" dirty="0" smtClean="0">
                  <a:solidFill>
                    <a:schemeClr val="bg1"/>
                  </a:solidFill>
                  <a:cs typeface="+mn-ea"/>
                  <a:sym typeface="+mn-lt"/>
                </a:rPr>
                <a:t>效果的影响</a:t>
              </a:r>
              <a:endParaRPr lang="zh-CN" altLang="en-US" sz="3600" b="1" dirty="0" smtClean="0">
                <a:solidFill>
                  <a:schemeClr val="bg1"/>
                </a:solidFill>
                <a:cs typeface="+mn-ea"/>
                <a:sym typeface="+mn-lt"/>
              </a:endParaRPr>
            </a:p>
            <a:p>
              <a:pPr algn="ctr"/>
              <a:endParaRPr lang="zh-CN" altLang="en-US" sz="3600" b="1" dirty="0" smtClean="0">
                <a:solidFill>
                  <a:schemeClr val="bg1"/>
                </a:solidFill>
                <a:cs typeface="+mn-ea"/>
                <a:sym typeface="+mn-lt"/>
              </a:endParaRPr>
            </a:p>
          </p:txBody>
        </p:sp>
      </p:grpSp>
      <p:sp>
        <p:nvSpPr>
          <p:cNvPr id="12" name="文本框 11"/>
          <p:cNvSpPr txBox="1"/>
          <p:nvPr/>
        </p:nvSpPr>
        <p:spPr>
          <a:xfrm>
            <a:off x="987718" y="1211000"/>
            <a:ext cx="3416300" cy="368300"/>
          </a:xfrm>
          <a:prstGeom prst="rect">
            <a:avLst/>
          </a:prstGeom>
          <a:noFill/>
          <a:ln w="28575" cmpd="sng">
            <a:noFill/>
            <a:prstDash val="solid"/>
            <a:miter lim="800000"/>
          </a:ln>
        </p:spPr>
        <p:txBody>
          <a:bodyPr wrap="square" rtlCol="0">
            <a:spAutoFit/>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1.</a:t>
            </a:r>
            <a:r>
              <a:rPr lang="zh-CN" altLang="en-US" b="1">
                <a:latin typeface="宋体" panose="02010600030101010101" pitchFamily="2" charset="-122"/>
                <a:ea typeface="宋体" panose="02010600030101010101" pitchFamily="2" charset="-122"/>
                <a:cs typeface="宋体" panose="02010600030101010101" pitchFamily="2" charset="-122"/>
                <a:sym typeface="+mn-ea"/>
              </a:rPr>
              <a:t>增加输入特征值的维度</a:t>
            </a:r>
            <a:endParaRPr lang="en-US" altLang="zh-CN" b="1">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图片 16" descr="303b343539303436333bc4bfb5c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7867" y="1190632"/>
            <a:ext cx="389890" cy="389890"/>
          </a:xfrm>
          <a:prstGeom prst="rect">
            <a:avLst/>
          </a:prstGeom>
        </p:spPr>
      </p:pic>
      <p:pic>
        <p:nvPicPr>
          <p:cNvPr id="18" name="图片 17" descr="upload_post_object_v2_623232912"/>
          <p:cNvPicPr>
            <a:picLocks noChangeAspect="1"/>
          </p:cNvPicPr>
          <p:nvPr/>
        </p:nvPicPr>
        <p:blipFill>
          <a:blip r:embed="rId6"/>
          <a:stretch>
            <a:fillRect/>
          </a:stretch>
        </p:blipFill>
        <p:spPr>
          <a:xfrm>
            <a:off x="597865" y="4796007"/>
            <a:ext cx="5429580" cy="1455225"/>
          </a:xfrm>
          <a:prstGeom prst="rect">
            <a:avLst/>
          </a:prstGeom>
          <a:ln w="31750" cmpd="tri">
            <a:solidFill>
              <a:srgbClr val="AEB5C0">
                <a:alpha val="100000"/>
              </a:srgbClr>
            </a:solidFill>
            <a:prstDash val="solid"/>
            <a:miter lim="800000"/>
            <a:headEnd/>
            <a:tailEnd/>
          </a:ln>
        </p:spPr>
      </p:pic>
      <p:pic>
        <p:nvPicPr>
          <p:cNvPr id="22" name="图片 21" descr="upload_post_object_v2_850911663"/>
          <p:cNvPicPr>
            <a:picLocks noChangeAspect="1"/>
          </p:cNvPicPr>
          <p:nvPr/>
        </p:nvPicPr>
        <p:blipFill>
          <a:blip r:embed="rId7"/>
          <a:stretch>
            <a:fillRect/>
          </a:stretch>
        </p:blipFill>
        <p:spPr>
          <a:xfrm>
            <a:off x="597865" y="2411394"/>
            <a:ext cx="5429580" cy="1479683"/>
          </a:xfrm>
          <a:prstGeom prst="rect">
            <a:avLst/>
          </a:prstGeom>
          <a:ln w="31750" cmpd="tri">
            <a:solidFill>
              <a:srgbClr val="AEB5C0">
                <a:alpha val="100000"/>
              </a:srgbClr>
            </a:solidFill>
            <a:prstDash val="solid"/>
            <a:miter lim="800000"/>
            <a:headEnd/>
            <a:tailEnd/>
          </a:ln>
        </p:spPr>
      </p:pic>
      <p:pic>
        <p:nvPicPr>
          <p:cNvPr id="25" name="图片 24" descr="32313538313536313b32313538313536393bc9e8bcc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7865" y="1882542"/>
            <a:ext cx="394335" cy="394335"/>
          </a:xfrm>
          <a:prstGeom prst="rect">
            <a:avLst/>
          </a:prstGeom>
        </p:spPr>
      </p:pic>
      <p:sp>
        <p:nvSpPr>
          <p:cNvPr id="24" name="文本框 23"/>
          <p:cNvSpPr txBox="1"/>
          <p:nvPr/>
        </p:nvSpPr>
        <p:spPr>
          <a:xfrm>
            <a:off x="987719" y="1943765"/>
            <a:ext cx="3416300" cy="368300"/>
          </a:xfrm>
          <a:prstGeom prst="rect">
            <a:avLst/>
          </a:prstGeom>
          <a:noFill/>
          <a:ln w="28575" cmpd="sng">
            <a:noFill/>
            <a:prstDash val="solid"/>
            <a:miter lim="800000"/>
          </a:ln>
        </p:spPr>
        <p:txBody>
          <a:bodyPr wrap="square" rtlCol="0">
            <a:spAutoFit/>
          </a:bodyPr>
          <a:p>
            <a:r>
              <a:rPr lang="en-US">
                <a:solidFill>
                  <a:srgbClr val="666666"/>
                </a:solidFill>
                <a:latin typeface="Arial" panose="020B0604020202020204" pitchFamily="34" charset="0"/>
                <a:sym typeface="+mn-ea"/>
              </a:rPr>
              <a:t>①</a:t>
            </a:r>
            <a:r>
              <a:rPr lang="en-US" altLang="zh-CN" b="1">
                <a:latin typeface="宋体" panose="02010600030101010101" pitchFamily="2" charset="-122"/>
                <a:ea typeface="宋体" panose="02010600030101010101" pitchFamily="2" charset="-122"/>
                <a:cs typeface="宋体" panose="02010600030101010101" pitchFamily="2" charset="-122"/>
              </a:rPr>
              <a:t>feature</a:t>
            </a:r>
            <a:r>
              <a:rPr lang="zh-CN" altLang="en-US" b="1">
                <a:latin typeface="宋体" panose="02010600030101010101" pitchFamily="2" charset="-122"/>
                <a:ea typeface="宋体" panose="02010600030101010101" pitchFamily="2" charset="-122"/>
                <a:cs typeface="宋体" panose="02010600030101010101" pitchFamily="2" charset="-122"/>
              </a:rPr>
              <a:t>数目为</a:t>
            </a:r>
            <a:r>
              <a:rPr lang="en-US" altLang="zh-CN" b="1" u="sng">
                <a:solidFill>
                  <a:srgbClr val="FF0000"/>
                </a:solidFill>
                <a:latin typeface="宋体" panose="02010600030101010101" pitchFamily="2" charset="-122"/>
                <a:ea typeface="宋体" panose="02010600030101010101" pitchFamily="2" charset="-122"/>
                <a:cs typeface="宋体" panose="02010600030101010101" pitchFamily="2" charset="-122"/>
              </a:rPr>
              <a:t>100</a:t>
            </a:r>
            <a:r>
              <a:rPr lang="zh-CN" altLang="en-US" b="1">
                <a:latin typeface="宋体" panose="02010600030101010101" pitchFamily="2" charset="-122"/>
                <a:ea typeface="宋体" panose="02010600030101010101" pitchFamily="2" charset="-122"/>
                <a:cs typeface="宋体" panose="02010600030101010101" pitchFamily="2" charset="-122"/>
              </a:rPr>
              <a:t>时：</a:t>
            </a:r>
            <a:endParaRPr lang="en-US" altLang="zh-CN" b="1">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6" name="图片 25" descr="32313538313536313b32313538313536393bc9e8bcc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7865" y="4233483"/>
            <a:ext cx="394335" cy="394335"/>
          </a:xfrm>
          <a:prstGeom prst="rect">
            <a:avLst/>
          </a:prstGeom>
        </p:spPr>
      </p:pic>
      <p:sp>
        <p:nvSpPr>
          <p:cNvPr id="28" name="文本框 27"/>
          <p:cNvSpPr txBox="1"/>
          <p:nvPr/>
        </p:nvSpPr>
        <p:spPr>
          <a:xfrm>
            <a:off x="987719" y="4294706"/>
            <a:ext cx="3416300" cy="368300"/>
          </a:xfrm>
          <a:prstGeom prst="rect">
            <a:avLst/>
          </a:prstGeom>
          <a:noFill/>
          <a:ln w="28575" cmpd="sng">
            <a:noFill/>
            <a:prstDash val="solid"/>
            <a:miter lim="800000"/>
          </a:ln>
        </p:spPr>
        <p:txBody>
          <a:bodyPr wrap="square" rtlCol="0">
            <a:spAutoFit/>
          </a:bodyPr>
          <a:p>
            <a:r>
              <a:rPr lang="en-US">
                <a:solidFill>
                  <a:srgbClr val="666666"/>
                </a:solidFill>
                <a:latin typeface="Arial" panose="020B0604020202020204" pitchFamily="34" charset="0"/>
                <a:sym typeface="+mn-ea"/>
              </a:rPr>
              <a:t>②</a:t>
            </a:r>
            <a:r>
              <a:rPr lang="en-US" altLang="zh-CN" b="1">
                <a:latin typeface="宋体" panose="02010600030101010101" pitchFamily="2" charset="-122"/>
                <a:ea typeface="宋体" panose="02010600030101010101" pitchFamily="2" charset="-122"/>
                <a:cs typeface="宋体" panose="02010600030101010101" pitchFamily="2" charset="-122"/>
              </a:rPr>
              <a:t>feature</a:t>
            </a:r>
            <a:r>
              <a:rPr lang="zh-CN" altLang="en-US" b="1">
                <a:latin typeface="宋体" panose="02010600030101010101" pitchFamily="2" charset="-122"/>
                <a:ea typeface="宋体" panose="02010600030101010101" pitchFamily="2" charset="-122"/>
                <a:cs typeface="宋体" panose="02010600030101010101" pitchFamily="2" charset="-122"/>
              </a:rPr>
              <a:t>数目为</a:t>
            </a:r>
            <a:r>
              <a:rPr lang="en-US" altLang="zh-CN" b="1" u="sng">
                <a:solidFill>
                  <a:srgbClr val="FF0000"/>
                </a:solidFill>
                <a:latin typeface="宋体" panose="02010600030101010101" pitchFamily="2" charset="-122"/>
                <a:ea typeface="宋体" panose="02010600030101010101" pitchFamily="2" charset="-122"/>
                <a:cs typeface="宋体" panose="02010600030101010101" pitchFamily="2" charset="-122"/>
              </a:rPr>
              <a:t>200</a:t>
            </a:r>
            <a:r>
              <a:rPr lang="zh-CN" altLang="en-US" b="1">
                <a:latin typeface="宋体" panose="02010600030101010101" pitchFamily="2" charset="-122"/>
                <a:ea typeface="宋体" panose="02010600030101010101" pitchFamily="2" charset="-122"/>
                <a:cs typeface="宋体" panose="02010600030101010101" pitchFamily="2" charset="-122"/>
              </a:rPr>
              <a:t>时：</a:t>
            </a:r>
            <a:endParaRPr lang="en-US" altLang="zh-CN"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文本框 30"/>
          <p:cNvSpPr txBox="1"/>
          <p:nvPr userDrawn="1"/>
        </p:nvSpPr>
        <p:spPr>
          <a:xfrm>
            <a:off x="6691346" y="5598573"/>
            <a:ext cx="5415028" cy="652659"/>
          </a:xfrm>
          <a:prstGeom prst="rect">
            <a:avLst/>
          </a:prstGeom>
          <a:solidFill>
            <a:schemeClr val="accent6">
              <a:lumMod val="20000"/>
              <a:lumOff val="80000"/>
            </a:schemeClr>
          </a:solidFill>
          <a:ln w="31750" cmpd="tri">
            <a:noFill/>
            <a:prstDash val="solid"/>
          </a:ln>
        </p:spPr>
        <p:txBody>
          <a:bodyPr wrap="square" rtlCol="0">
            <a:noAutofit/>
          </a:bodyPr>
          <a:p>
            <a:r>
              <a:rPr lang="zh-CN" altLang="en-US" b="1">
                <a:latin typeface="宋体" panose="02010600030101010101" pitchFamily="2" charset="-122"/>
                <a:ea typeface="宋体" panose="02010600030101010101" pitchFamily="2" charset="-122"/>
                <a:cs typeface="宋体" panose="02010600030101010101" pitchFamily="2" charset="-122"/>
              </a:rPr>
              <a:t>   </a:t>
            </a:r>
            <a:r>
              <a:rPr lang="zh-CN" altLang="en-US" sz="2000" b="1">
                <a:latin typeface="宋体" panose="02010600030101010101" pitchFamily="2" charset="-122"/>
                <a:ea typeface="宋体" panose="02010600030101010101" pitchFamily="2" charset="-122"/>
                <a:cs typeface="宋体" panose="02010600030101010101" pitchFamily="2" charset="-122"/>
              </a:rPr>
              <a:t>实验结论</a:t>
            </a:r>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增加</a:t>
            </a:r>
            <a:r>
              <a:rPr lang="zh-CN" altLang="en-US" b="1">
                <a:latin typeface="宋体" panose="02010600030101010101" pitchFamily="2" charset="-122"/>
                <a:ea typeface="宋体" panose="02010600030101010101" pitchFamily="2" charset="-122"/>
                <a:cs typeface="宋体" panose="02010600030101010101" pitchFamily="2" charset="-122"/>
              </a:rPr>
              <a:t>输入特征值的维度，能进一步提升算法的性能</a:t>
            </a:r>
            <a:endParaRPr lang="zh-CN" altLang="en-US" b="1">
              <a:latin typeface="宋体" panose="02010600030101010101" pitchFamily="2" charset="-122"/>
              <a:ea typeface="宋体" panose="02010600030101010101" pitchFamily="2" charset="-122"/>
              <a:cs typeface="宋体" panose="02010600030101010101" pitchFamily="2" charset="-122"/>
            </a:endParaRPr>
          </a:p>
        </p:txBody>
      </p:sp>
      <p:pic>
        <p:nvPicPr>
          <p:cNvPr id="32" name="图片 31" descr="333437323831323b333530343333313bbde1c2db"/>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4719" y="5598573"/>
            <a:ext cx="325879" cy="325879"/>
          </a:xfrm>
          <a:prstGeom prst="rect">
            <a:avLst/>
          </a:prstGeom>
        </p:spPr>
      </p:pic>
    </p:spTree>
  </p:cSld>
  <p:clrMapOvr>
    <a:masterClrMapping/>
  </p:clrMapOvr>
  <p:transition spd="slow" advClick="0" advTm="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图片 20"/>
          <p:cNvPicPr>
            <a:picLocks noChangeAspect="1"/>
          </p:cNvPicPr>
          <p:nvPr/>
        </p:nvPicPr>
        <p:blipFill>
          <a:blip r:embed="rId1" cstate="email"/>
          <a:stretch>
            <a:fillRect/>
          </a:stretch>
        </p:blipFill>
        <p:spPr>
          <a:xfrm>
            <a:off x="0" y="19312"/>
            <a:ext cx="12333605" cy="6858000"/>
          </a:xfrm>
          <a:prstGeom prst="rect">
            <a:avLst/>
          </a:prstGeom>
        </p:spPr>
      </p:pic>
      <p:pic>
        <p:nvPicPr>
          <p:cNvPr id="7" name="图片 6" descr="Figure_1"/>
          <p:cNvPicPr>
            <a:picLocks noChangeAspect="1"/>
          </p:cNvPicPr>
          <p:nvPr/>
        </p:nvPicPr>
        <p:blipFill>
          <a:blip r:embed="rId2"/>
          <a:stretch>
            <a:fillRect/>
          </a:stretch>
        </p:blipFill>
        <p:spPr>
          <a:xfrm>
            <a:off x="5234138" y="19814231"/>
            <a:ext cx="7022465" cy="3506470"/>
          </a:xfrm>
          <a:prstGeom prst="rect">
            <a:avLst/>
          </a:prstGeom>
          <a:ln w="31750" cmpd="tri">
            <a:solidFill>
              <a:srgbClr val="AEB5C0">
                <a:alpha val="100000"/>
              </a:srgbClr>
            </a:solidFill>
            <a:prstDash val="solid"/>
            <a:miter lim="800000"/>
            <a:headEnd/>
            <a:tailEnd/>
          </a:ln>
        </p:spPr>
      </p:pic>
      <p:grpSp>
        <p:nvGrpSpPr>
          <p:cNvPr id="2" name="组合 1"/>
          <p:cNvGrpSpPr/>
          <p:nvPr/>
        </p:nvGrpSpPr>
        <p:grpSpPr>
          <a:xfrm>
            <a:off x="-172223" y="-70824"/>
            <a:ext cx="12506325" cy="1843404"/>
            <a:chOff x="1243793" y="67918"/>
            <a:chExt cx="11080656" cy="1496217"/>
          </a:xfrm>
        </p:grpSpPr>
        <p:sp>
          <p:nvSpPr>
            <p:cNvPr id="3" name="矩形 2"/>
            <p:cNvSpPr/>
            <p:nvPr/>
          </p:nvSpPr>
          <p:spPr>
            <a:xfrm>
              <a:off x="4100740" y="67918"/>
              <a:ext cx="8223709" cy="7014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4" name="任意多边形: 形状 5"/>
            <p:cNvSpPr/>
            <p:nvPr/>
          </p:nvSpPr>
          <p:spPr>
            <a:xfrm>
              <a:off x="1334374" y="67918"/>
              <a:ext cx="9722608" cy="707650"/>
            </a:xfrm>
            <a:custGeom>
              <a:avLst/>
              <a:gdLst>
                <a:gd name="connsiteX0" fmla="*/ 4615543 w 4963886"/>
                <a:gd name="connsiteY0" fmla="*/ 0 h 798286"/>
                <a:gd name="connsiteX1" fmla="*/ 4963886 w 4963886"/>
                <a:gd name="connsiteY1" fmla="*/ 362858 h 798286"/>
                <a:gd name="connsiteX2" fmla="*/ 4484914 w 4963886"/>
                <a:gd name="connsiteY2" fmla="*/ 798286 h 798286"/>
                <a:gd name="connsiteX3" fmla="*/ 0 w 4963886"/>
                <a:gd name="connsiteY3" fmla="*/ 798286 h 798286"/>
                <a:gd name="connsiteX4" fmla="*/ 14514 w 4963886"/>
                <a:gd name="connsiteY4" fmla="*/ 14515 h 798286"/>
                <a:gd name="connsiteX5" fmla="*/ 4615543 w 4963886"/>
                <a:gd name="connsiteY5" fmla="*/ 0 h 79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3886" h="798286">
                  <a:moveTo>
                    <a:pt x="4615543" y="0"/>
                  </a:moveTo>
                  <a:lnTo>
                    <a:pt x="4963886" y="362858"/>
                  </a:lnTo>
                  <a:lnTo>
                    <a:pt x="4484914" y="798286"/>
                  </a:lnTo>
                  <a:lnTo>
                    <a:pt x="0" y="798286"/>
                  </a:lnTo>
                  <a:lnTo>
                    <a:pt x="14514" y="14515"/>
                  </a:lnTo>
                  <a:lnTo>
                    <a:pt x="4615543" y="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8" name="文本框 7"/>
            <p:cNvSpPr txBox="1"/>
            <p:nvPr/>
          </p:nvSpPr>
          <p:spPr>
            <a:xfrm>
              <a:off x="1243793" y="141105"/>
              <a:ext cx="9292332" cy="1423030"/>
            </a:xfrm>
            <a:prstGeom prst="rect">
              <a:avLst/>
            </a:prstGeom>
            <a:noFill/>
          </p:spPr>
          <p:txBody>
            <a:bodyPr wrap="square" rtlCol="0">
              <a:noAutofit/>
              <a:scene3d>
                <a:camera prst="orthographicFront"/>
                <a:lightRig rig="threePt" dir="t"/>
              </a:scene3d>
              <a:sp3d contourW="12700"/>
            </a:bodyPr>
            <a:p>
              <a:pPr algn="ctr"/>
              <a:r>
                <a:rPr lang="en-US" altLang="zh-CN" sz="3600" b="1" dirty="0" smtClean="0">
                  <a:solidFill>
                    <a:schemeClr val="bg1"/>
                  </a:solidFill>
                  <a:cs typeface="+mn-ea"/>
                  <a:sym typeface="+mn-lt"/>
                </a:rPr>
                <a:t> 02 </a:t>
              </a:r>
              <a:r>
                <a:rPr lang="zh-CN" altLang="en-US" sz="3600" b="1" dirty="0" smtClean="0">
                  <a:solidFill>
                    <a:schemeClr val="bg1"/>
                  </a:solidFill>
                  <a:cs typeface="+mn-ea"/>
                  <a:sym typeface="+mn-lt"/>
                </a:rPr>
                <a:t>实验</a:t>
              </a:r>
              <a:r>
                <a:rPr lang="en-US" altLang="zh-CN" sz="3600" b="1" dirty="0" smtClean="0">
                  <a:solidFill>
                    <a:schemeClr val="bg1"/>
                  </a:solidFill>
                  <a:cs typeface="+mn-ea"/>
                  <a:sym typeface="+mn-lt"/>
                </a:rPr>
                <a:t>3</a:t>
              </a:r>
              <a:r>
                <a:rPr lang="zh-CN" altLang="en-US" sz="3600" b="1" dirty="0" smtClean="0">
                  <a:solidFill>
                    <a:schemeClr val="bg1"/>
                  </a:solidFill>
                  <a:cs typeface="+mn-ea"/>
                  <a:sym typeface="+mn-lt"/>
                </a:rPr>
                <a:t>：探究数据集大小对于</a:t>
              </a:r>
              <a:r>
                <a:rPr lang="en-US" altLang="zh-CN" sz="3600" b="1" dirty="0" smtClean="0">
                  <a:solidFill>
                    <a:schemeClr val="bg1"/>
                  </a:solidFill>
                  <a:cs typeface="+mn-ea"/>
                  <a:sym typeface="+mn-lt"/>
                </a:rPr>
                <a:t>VARU</a:t>
              </a:r>
              <a:r>
                <a:rPr lang="zh-CN" altLang="en-US" sz="3600" b="1" dirty="0" smtClean="0">
                  <a:solidFill>
                    <a:schemeClr val="bg1"/>
                  </a:solidFill>
                  <a:cs typeface="+mn-ea"/>
                  <a:sym typeface="+mn-lt"/>
                </a:rPr>
                <a:t>效果的影响</a:t>
              </a:r>
              <a:endParaRPr lang="zh-CN" altLang="en-US" sz="3600" b="1" dirty="0" smtClean="0">
                <a:solidFill>
                  <a:schemeClr val="bg1"/>
                </a:solidFill>
                <a:cs typeface="+mn-ea"/>
                <a:sym typeface="+mn-lt"/>
              </a:endParaRPr>
            </a:p>
            <a:p>
              <a:pPr algn="ctr"/>
              <a:endParaRPr lang="zh-CN" altLang="en-US" sz="3600" b="1" dirty="0" smtClean="0">
                <a:solidFill>
                  <a:schemeClr val="bg1"/>
                </a:solidFill>
                <a:cs typeface="+mn-ea"/>
                <a:sym typeface="+mn-lt"/>
              </a:endParaRPr>
            </a:p>
          </p:txBody>
        </p:sp>
      </p:grpSp>
      <p:sp>
        <p:nvSpPr>
          <p:cNvPr id="9" name="文本框 8"/>
          <p:cNvSpPr txBox="1"/>
          <p:nvPr/>
        </p:nvSpPr>
        <p:spPr>
          <a:xfrm>
            <a:off x="520911" y="884900"/>
            <a:ext cx="3416355" cy="645160"/>
          </a:xfrm>
          <a:prstGeom prst="rect">
            <a:avLst/>
          </a:prstGeom>
          <a:noFill/>
          <a:ln w="28575" cmpd="sng">
            <a:noFill/>
            <a:prstDash val="solid"/>
            <a:miter lim="800000"/>
          </a:ln>
        </p:spPr>
        <p:txBody>
          <a:bodyPr wrap="square" rtlCol="0">
            <a:noAutofit/>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2.</a:t>
            </a:r>
            <a:r>
              <a:rPr lang="zh-CN" altLang="en-US" b="1">
                <a:latin typeface="宋体" panose="02010600030101010101" pitchFamily="2" charset="-122"/>
                <a:ea typeface="宋体" panose="02010600030101010101" pitchFamily="2" charset="-122"/>
                <a:cs typeface="宋体" panose="02010600030101010101" pitchFamily="2" charset="-122"/>
                <a:sym typeface="+mn-ea"/>
              </a:rPr>
              <a:t>优化分数评估模块中的</a:t>
            </a:r>
            <a:r>
              <a:rPr lang="en-US" altLang="zh-CN" b="1">
                <a:latin typeface="Times New Roman" panose="02020603050405020304" pitchFamily="18" charset="0"/>
                <a:ea typeface="宋体" panose="02010600030101010101" pitchFamily="2" charset="-122"/>
                <a:cs typeface="Times New Roman" panose="02020603050405020304" pitchFamily="18" charset="0"/>
                <a:sym typeface="+mn-ea"/>
              </a:rPr>
              <a:t>gp</a:t>
            </a:r>
            <a:r>
              <a:rPr lang="zh-CN" altLang="en-US" b="1">
                <a:latin typeface="宋体" panose="02010600030101010101" pitchFamily="2" charset="-122"/>
                <a:ea typeface="宋体" panose="02010600030101010101" pitchFamily="2" charset="-122"/>
                <a:cs typeface="宋体" panose="02010600030101010101" pitchFamily="2" charset="-122"/>
                <a:sym typeface="+mn-ea"/>
              </a:rPr>
              <a:t>和</a:t>
            </a:r>
            <a:r>
              <a:rPr lang="en-US" altLang="zh-CN" b="1">
                <a:latin typeface="Times New Roman" panose="02020603050405020304" pitchFamily="18" charset="0"/>
                <a:ea typeface="宋体" panose="02010600030101010101" pitchFamily="2" charset="-122"/>
                <a:cs typeface="Times New Roman" panose="02020603050405020304" pitchFamily="18" charset="0"/>
                <a:sym typeface="+mn-ea"/>
              </a:rPr>
              <a:t>g</a:t>
            </a:r>
            <a:endParaRPr lang="zh-CN" altLang="en-US" b="1">
              <a:latin typeface="宋体" panose="02010600030101010101" pitchFamily="2" charset="-122"/>
              <a:ea typeface="宋体" panose="02010600030101010101" pitchFamily="2" charset="-122"/>
              <a:cs typeface="宋体" panose="02010600030101010101" pitchFamily="2" charset="-122"/>
            </a:endParaRPr>
          </a:p>
        </p:txBody>
      </p:sp>
      <p:pic>
        <p:nvPicPr>
          <p:cNvPr id="24" name="图片 23" descr="303b343539303436333bc4bfb5c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062" y="864580"/>
            <a:ext cx="389890" cy="389890"/>
          </a:xfrm>
          <a:prstGeom prst="rect">
            <a:avLst/>
          </a:prstGeom>
        </p:spPr>
      </p:pic>
      <p:pic>
        <p:nvPicPr>
          <p:cNvPr id="14" name="图片 13" descr="upload_post_object_v2_718983512"/>
          <p:cNvPicPr>
            <a:picLocks noChangeAspect="1"/>
          </p:cNvPicPr>
          <p:nvPr/>
        </p:nvPicPr>
        <p:blipFill>
          <a:blip r:embed="rId5"/>
          <a:srcRect l="33296" r="33488"/>
          <a:stretch>
            <a:fillRect/>
          </a:stretch>
        </p:blipFill>
        <p:spPr>
          <a:xfrm>
            <a:off x="3012464" y="1829223"/>
            <a:ext cx="2317521" cy="2096258"/>
          </a:xfrm>
          <a:prstGeom prst="rect">
            <a:avLst/>
          </a:prstGeom>
          <a:ln w="31750" cmpd="tri">
            <a:solidFill>
              <a:srgbClr val="AEB5C0">
                <a:alpha val="100000"/>
              </a:srgbClr>
            </a:solidFill>
            <a:prstDash val="solid"/>
            <a:miter lim="800000"/>
            <a:headEnd/>
            <a:tailEnd/>
          </a:ln>
        </p:spPr>
      </p:pic>
      <p:pic>
        <p:nvPicPr>
          <p:cNvPr id="15" name="图片 14" descr="upload_post_object_v2_718983512"/>
          <p:cNvPicPr>
            <a:picLocks noChangeAspect="1"/>
          </p:cNvPicPr>
          <p:nvPr/>
        </p:nvPicPr>
        <p:blipFill>
          <a:blip r:embed="rId5"/>
          <a:srcRect r="66689"/>
          <a:stretch>
            <a:fillRect/>
          </a:stretch>
        </p:blipFill>
        <p:spPr>
          <a:xfrm>
            <a:off x="317890" y="1829223"/>
            <a:ext cx="2324194" cy="2096238"/>
          </a:xfrm>
          <a:prstGeom prst="rect">
            <a:avLst/>
          </a:prstGeom>
          <a:ln w="31750" cmpd="tri">
            <a:solidFill>
              <a:srgbClr val="AEB5C0">
                <a:alpha val="100000"/>
              </a:srgbClr>
            </a:solidFill>
            <a:prstDash val="solid"/>
            <a:miter lim="800000"/>
            <a:headEnd/>
            <a:tailEnd/>
          </a:ln>
        </p:spPr>
      </p:pic>
      <p:pic>
        <p:nvPicPr>
          <p:cNvPr id="16" name="图片 15" descr="upload_post_object_v2_718983512"/>
          <p:cNvPicPr>
            <a:picLocks noChangeAspect="1"/>
          </p:cNvPicPr>
          <p:nvPr/>
        </p:nvPicPr>
        <p:blipFill>
          <a:blip r:embed="rId5"/>
          <a:srcRect l="66593"/>
          <a:stretch>
            <a:fillRect/>
          </a:stretch>
        </p:blipFill>
        <p:spPr>
          <a:xfrm>
            <a:off x="5724247" y="1829223"/>
            <a:ext cx="2330911" cy="2096258"/>
          </a:xfrm>
          <a:prstGeom prst="rect">
            <a:avLst/>
          </a:prstGeom>
          <a:ln w="31750" cmpd="tri">
            <a:solidFill>
              <a:srgbClr val="AEB5C0">
                <a:alpha val="100000"/>
              </a:srgbClr>
            </a:solidFill>
            <a:prstDash val="solid"/>
            <a:miter lim="800000"/>
            <a:headEnd/>
            <a:tailEnd/>
          </a:ln>
        </p:spPr>
      </p:pic>
      <p:pic>
        <p:nvPicPr>
          <p:cNvPr id="23" name="图片 22" descr="upload_post_object_v2_259381457"/>
          <p:cNvPicPr>
            <a:picLocks noChangeAspect="1"/>
          </p:cNvPicPr>
          <p:nvPr/>
        </p:nvPicPr>
        <p:blipFill>
          <a:blip r:embed="rId6"/>
          <a:srcRect l="33400" r="33200"/>
          <a:stretch>
            <a:fillRect/>
          </a:stretch>
        </p:blipFill>
        <p:spPr>
          <a:xfrm>
            <a:off x="3024433" y="4495668"/>
            <a:ext cx="2324278" cy="2084519"/>
          </a:xfrm>
          <a:prstGeom prst="rect">
            <a:avLst/>
          </a:prstGeom>
          <a:ln w="31750" cmpd="tri">
            <a:solidFill>
              <a:srgbClr val="AEB5C0">
                <a:alpha val="100000"/>
              </a:srgbClr>
            </a:solidFill>
            <a:prstDash val="solid"/>
            <a:miter lim="800000"/>
            <a:headEnd/>
            <a:tailEnd/>
          </a:ln>
        </p:spPr>
      </p:pic>
      <p:pic>
        <p:nvPicPr>
          <p:cNvPr id="25" name="图片 24" descr="upload_post_object_v2_259381457"/>
          <p:cNvPicPr>
            <a:picLocks noChangeAspect="1"/>
          </p:cNvPicPr>
          <p:nvPr/>
        </p:nvPicPr>
        <p:blipFill>
          <a:blip r:embed="rId6"/>
          <a:srcRect l="67002"/>
          <a:stretch>
            <a:fillRect/>
          </a:stretch>
        </p:blipFill>
        <p:spPr>
          <a:xfrm>
            <a:off x="5742967" y="4495668"/>
            <a:ext cx="2296358" cy="2084519"/>
          </a:xfrm>
          <a:prstGeom prst="rect">
            <a:avLst/>
          </a:prstGeom>
          <a:ln w="31750" cmpd="tri">
            <a:solidFill>
              <a:srgbClr val="AEB5C0">
                <a:alpha val="100000"/>
              </a:srgbClr>
            </a:solidFill>
            <a:prstDash val="solid"/>
            <a:miter lim="800000"/>
            <a:headEnd/>
            <a:tailEnd/>
          </a:ln>
        </p:spPr>
      </p:pic>
      <p:pic>
        <p:nvPicPr>
          <p:cNvPr id="26" name="图片 25" descr="upload_post_object_v2_259381457"/>
          <p:cNvPicPr>
            <a:picLocks noChangeAspect="1"/>
          </p:cNvPicPr>
          <p:nvPr/>
        </p:nvPicPr>
        <p:blipFill>
          <a:blip r:embed="rId6"/>
          <a:srcRect r="66600"/>
          <a:stretch>
            <a:fillRect/>
          </a:stretch>
        </p:blipFill>
        <p:spPr>
          <a:xfrm>
            <a:off x="336622" y="4495727"/>
            <a:ext cx="2324203" cy="2084451"/>
          </a:xfrm>
          <a:prstGeom prst="rect">
            <a:avLst/>
          </a:prstGeom>
          <a:ln w="31750" cmpd="tri">
            <a:solidFill>
              <a:srgbClr val="AEB5C0">
                <a:alpha val="100000"/>
              </a:srgbClr>
            </a:solidFill>
            <a:prstDash val="solid"/>
            <a:miter lim="800000"/>
            <a:headEnd/>
            <a:tailEnd/>
          </a:ln>
        </p:spPr>
      </p:pic>
      <p:sp>
        <p:nvSpPr>
          <p:cNvPr id="27" name="文本框 26"/>
          <p:cNvSpPr txBox="1"/>
          <p:nvPr userDrawn="1"/>
        </p:nvSpPr>
        <p:spPr>
          <a:xfrm>
            <a:off x="8588944" y="1585318"/>
            <a:ext cx="3398620" cy="4994868"/>
          </a:xfrm>
          <a:prstGeom prst="rect">
            <a:avLst/>
          </a:prstGeom>
          <a:solidFill>
            <a:srgbClr val="E2F0D9">
              <a:alpha val="100000"/>
            </a:srgbClr>
          </a:solidFill>
          <a:ln w="31750" cmpd="tri">
            <a:noFill/>
            <a:prstDash val="solid"/>
            <a:miter lim="800000"/>
          </a:ln>
        </p:spPr>
        <p:txBody>
          <a:bodyPr wrap="square" rtlCol="0">
            <a:noAutofit/>
          </a:bodyPr>
          <a:p>
            <a:r>
              <a:rPr lang="zh-CN" altLang="en-US" b="1">
                <a:latin typeface="宋体" panose="02010600030101010101" pitchFamily="2" charset="-122"/>
                <a:ea typeface="宋体" panose="02010600030101010101" pitchFamily="2" charset="-122"/>
                <a:cs typeface="宋体" panose="02010600030101010101" pitchFamily="2" charset="-122"/>
              </a:rPr>
              <a:t>   </a:t>
            </a:r>
            <a:r>
              <a:rPr lang="zh-CN" altLang="en-US" sz="2000" b="1">
                <a:latin typeface="宋体" panose="02010600030101010101" pitchFamily="2" charset="-122"/>
                <a:ea typeface="宋体" panose="02010600030101010101" pitchFamily="2" charset="-122"/>
                <a:cs typeface="宋体" panose="02010600030101010101" pitchFamily="2" charset="-122"/>
              </a:rPr>
              <a:t>实验结论</a:t>
            </a:r>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en-US" altLang="zh-CN" b="1">
                <a:latin typeface="宋体" panose="02010600030101010101" pitchFamily="2" charset="-122"/>
                <a:ea typeface="宋体" panose="02010600030101010101" pitchFamily="2" charset="-122"/>
                <a:cs typeface="宋体" panose="02010600030101010101" pitchFamily="2" charset="-122"/>
              </a:rPr>
              <a:t>1.</a:t>
            </a:r>
            <a:r>
              <a:rPr lang="zh-CN" altLang="en-US" b="1">
                <a:latin typeface="宋体" panose="02010600030101010101" pitchFamily="2" charset="-122"/>
                <a:ea typeface="宋体" panose="02010600030101010101" pitchFamily="2" charset="-122"/>
                <a:cs typeface="宋体" panose="02010600030101010101" pitchFamily="2" charset="-122"/>
              </a:rPr>
              <a:t>当数据集较小时，</a:t>
            </a:r>
            <a:r>
              <a:rPr lang="en-US" altLang="zh-CN" b="1">
                <a:latin typeface="宋体" panose="02010600030101010101" pitchFamily="2" charset="-122"/>
                <a:ea typeface="宋体" panose="02010600030101010101" pitchFamily="2" charset="-122"/>
                <a:cs typeface="宋体" panose="02010600030101010101" pitchFamily="2" charset="-122"/>
              </a:rPr>
              <a:t>p</a:t>
            </a:r>
            <a:r>
              <a:rPr lang="zh-CN" altLang="en-US" b="1">
                <a:latin typeface="宋体" panose="02010600030101010101" pitchFamily="2" charset="-122"/>
                <a:ea typeface="宋体" panose="02010600030101010101" pitchFamily="2" charset="-122"/>
                <a:cs typeface="宋体" panose="02010600030101010101" pitchFamily="2" charset="-122"/>
              </a:rPr>
              <a:t>对于</a:t>
            </a:r>
            <a:r>
              <a:rPr lang="en-US" altLang="zh-CN" b="1">
                <a:latin typeface="宋体" panose="02010600030101010101" pitchFamily="2" charset="-122"/>
                <a:ea typeface="宋体" panose="02010600030101010101" pitchFamily="2" charset="-122"/>
                <a:cs typeface="宋体" panose="02010600030101010101" pitchFamily="2" charset="-122"/>
              </a:rPr>
              <a:t>VARU</a:t>
            </a:r>
            <a:r>
              <a:rPr lang="zh-CN" altLang="en-US" b="1">
                <a:latin typeface="宋体" panose="02010600030101010101" pitchFamily="2" charset="-122"/>
                <a:ea typeface="宋体" panose="02010600030101010101" pitchFamily="2" charset="-122"/>
                <a:cs typeface="宋体" panose="02010600030101010101" pitchFamily="2" charset="-122"/>
              </a:rPr>
              <a:t>算法的性能影响较小，数据集较大时，</a:t>
            </a:r>
            <a:r>
              <a:rPr lang="en-US" altLang="zh-CN" b="1">
                <a:latin typeface="宋体" panose="02010600030101010101" pitchFamily="2" charset="-122"/>
                <a:ea typeface="宋体" panose="02010600030101010101" pitchFamily="2" charset="-122"/>
                <a:cs typeface="宋体" panose="02010600030101010101" pitchFamily="2" charset="-122"/>
              </a:rPr>
              <a:t>p</a:t>
            </a:r>
            <a:r>
              <a:rPr lang="zh-CN" altLang="en-US" b="1">
                <a:latin typeface="宋体" panose="02010600030101010101" pitchFamily="2" charset="-122"/>
                <a:ea typeface="宋体" panose="02010600030101010101" pitchFamily="2" charset="-122"/>
                <a:cs typeface="宋体" panose="02010600030101010101" pitchFamily="2" charset="-122"/>
              </a:rPr>
              <a:t>开始发挥作用，且</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p</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0.80</a:t>
            </a:r>
            <a:r>
              <a:rPr lang="zh-CN" altLang="en-US" b="1">
                <a:latin typeface="宋体" panose="02010600030101010101" pitchFamily="2" charset="-122"/>
                <a:ea typeface="宋体" panose="02010600030101010101" pitchFamily="2" charset="-122"/>
                <a:cs typeface="宋体" panose="02010600030101010101" pitchFamily="2" charset="-122"/>
              </a:rPr>
              <a:t>时算法性能最好，之后开始下降。</a:t>
            </a:r>
            <a:endParaRPr lang="zh-CN" altLang="en-US" b="1">
              <a:latin typeface="宋体" panose="02010600030101010101" pitchFamily="2" charset="-122"/>
              <a:ea typeface="宋体" panose="02010600030101010101" pitchFamily="2" charset="-122"/>
              <a:cs typeface="宋体" panose="02010600030101010101" pitchFamily="2" charset="-122"/>
            </a:endParaRPr>
          </a:p>
          <a:p>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en-US" altLang="zh-CN" b="1">
                <a:latin typeface="宋体" panose="02010600030101010101" pitchFamily="2" charset="-122"/>
                <a:ea typeface="宋体" panose="02010600030101010101" pitchFamily="2" charset="-122"/>
                <a:cs typeface="宋体" panose="02010600030101010101" pitchFamily="2" charset="-122"/>
              </a:rPr>
              <a:t>2.</a:t>
            </a:r>
            <a:r>
              <a:rPr lang="zh-CN" altLang="en-US" b="1">
                <a:latin typeface="宋体" panose="02010600030101010101" pitchFamily="2" charset="-122"/>
                <a:ea typeface="宋体" panose="02010600030101010101" pitchFamily="2" charset="-122"/>
                <a:cs typeface="宋体" panose="02010600030101010101" pitchFamily="2" charset="-122"/>
              </a:rPr>
              <a:t>精度随着</a:t>
            </a:r>
            <a:r>
              <a:rPr lang="en-US" altLang="zh-CN" b="1">
                <a:latin typeface="宋体" panose="02010600030101010101" pitchFamily="2" charset="-122"/>
                <a:ea typeface="宋体" panose="02010600030101010101" pitchFamily="2" charset="-122"/>
                <a:cs typeface="宋体" panose="02010600030101010101" pitchFamily="2" charset="-122"/>
              </a:rPr>
              <a:t>gp</a:t>
            </a:r>
            <a:r>
              <a:rPr lang="zh-CN" altLang="en-US" b="1">
                <a:latin typeface="宋体" panose="02010600030101010101" pitchFamily="2" charset="-122"/>
                <a:ea typeface="宋体" panose="02010600030101010101" pitchFamily="2" charset="-122"/>
                <a:cs typeface="宋体" panose="02010600030101010101" pitchFamily="2" charset="-122"/>
              </a:rPr>
              <a:t>值的增大而增大。然而，由于阈值</a:t>
            </a:r>
            <a:r>
              <a:rPr lang="en-US" altLang="zh-CN" b="1">
                <a:latin typeface="宋体" panose="02010600030101010101" pitchFamily="2" charset="-122"/>
                <a:ea typeface="宋体" panose="02010600030101010101" pitchFamily="2" charset="-122"/>
                <a:cs typeface="宋体" panose="02010600030101010101" pitchFamily="2" charset="-122"/>
              </a:rPr>
              <a:t>gp</a:t>
            </a:r>
            <a:r>
              <a:rPr lang="zh-CN" altLang="en-US" b="1">
                <a:latin typeface="宋体" panose="02010600030101010101" pitchFamily="2" charset="-122"/>
                <a:ea typeface="宋体" panose="02010600030101010101" pitchFamily="2" charset="-122"/>
                <a:cs typeface="宋体" panose="02010600030101010101" pitchFamily="2" charset="-122"/>
              </a:rPr>
              <a:t>的增加，导致存在许多假阴性，因此召回率下降。对于</a:t>
            </a:r>
            <a:r>
              <a:rPr lang="en-US" altLang="zh-CN" b="1">
                <a:latin typeface="宋体" panose="02010600030101010101" pitchFamily="2" charset="-122"/>
                <a:ea typeface="宋体" panose="02010600030101010101" pitchFamily="2" charset="-122"/>
                <a:cs typeface="宋体" panose="02010600030101010101" pitchFamily="2" charset="-122"/>
              </a:rPr>
              <a:t>gp</a:t>
            </a:r>
            <a:r>
              <a:rPr lang="zh-CN" altLang="en-US" b="1">
                <a:latin typeface="宋体" panose="02010600030101010101" pitchFamily="2" charset="-122"/>
                <a:ea typeface="宋体" panose="02010600030101010101" pitchFamily="2" charset="-122"/>
                <a:cs typeface="宋体" panose="02010600030101010101" pitchFamily="2" charset="-122"/>
              </a:rPr>
              <a:t>值的选择，我们使用</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F1</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score</a:t>
            </a:r>
            <a:r>
              <a:rPr lang="zh-CN" altLang="en-US" b="1">
                <a:latin typeface="宋体" panose="02010600030101010101" pitchFamily="2" charset="-122"/>
                <a:ea typeface="宋体" panose="02010600030101010101" pitchFamily="2" charset="-122"/>
                <a:cs typeface="宋体" panose="02010600030101010101" pitchFamily="2" charset="-122"/>
              </a:rPr>
              <a:t>的评价指标。当</a:t>
            </a:r>
            <a:r>
              <a:rPr lang="en-US" altLang="zh-CN" b="1">
                <a:latin typeface="宋体" panose="02010600030101010101" pitchFamily="2" charset="-122"/>
                <a:ea typeface="宋体" panose="02010600030101010101" pitchFamily="2" charset="-122"/>
                <a:cs typeface="宋体" panose="02010600030101010101" pitchFamily="2" charset="-122"/>
              </a:rPr>
              <a:t>gp</a:t>
            </a:r>
            <a:r>
              <a:rPr lang="zh-CN" altLang="en-US" b="1">
                <a:latin typeface="宋体" panose="02010600030101010101" pitchFamily="2" charset="-122"/>
                <a:ea typeface="宋体" panose="02010600030101010101" pitchFamily="2" charset="-122"/>
                <a:cs typeface="宋体" panose="02010600030101010101" pitchFamily="2" charset="-122"/>
              </a:rPr>
              <a:t>值为</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0.65</a:t>
            </a:r>
            <a:r>
              <a:rPr lang="zh-CN" altLang="en-US" b="1">
                <a:latin typeface="宋体" panose="02010600030101010101" pitchFamily="2" charset="-122"/>
                <a:ea typeface="宋体" panose="02010600030101010101" pitchFamily="2" charset="-122"/>
                <a:cs typeface="宋体" panose="02010600030101010101" pitchFamily="2" charset="-122"/>
              </a:rPr>
              <a:t>时，综合检测效果最好。</a:t>
            </a:r>
            <a:endParaRPr lang="zh-CN" altLang="en-US" b="1">
              <a:latin typeface="宋体" panose="02010600030101010101" pitchFamily="2" charset="-122"/>
              <a:ea typeface="宋体" panose="02010600030101010101" pitchFamily="2" charset="-122"/>
              <a:cs typeface="宋体" panose="02010600030101010101" pitchFamily="2" charset="-122"/>
            </a:endParaRPr>
          </a:p>
          <a:p>
            <a:endParaRPr lang="zh-CN" altLang="en-US" b="1">
              <a:latin typeface="宋体" panose="02010600030101010101" pitchFamily="2" charset="-122"/>
              <a:ea typeface="宋体" panose="02010600030101010101" pitchFamily="2" charset="-122"/>
              <a:cs typeface="宋体" panose="02010600030101010101" pitchFamily="2" charset="-122"/>
            </a:endParaRPr>
          </a:p>
          <a:p>
            <a:endParaRPr lang="zh-CN" altLang="en-US" b="1">
              <a:latin typeface="宋体" panose="02010600030101010101" pitchFamily="2" charset="-122"/>
              <a:ea typeface="宋体" panose="02010600030101010101" pitchFamily="2" charset="-122"/>
              <a:cs typeface="宋体" panose="02010600030101010101" pitchFamily="2" charset="-122"/>
            </a:endParaRPr>
          </a:p>
        </p:txBody>
      </p:sp>
      <p:pic>
        <p:nvPicPr>
          <p:cNvPr id="28" name="图片 27" descr="333437323831323b333530343333313bbde1c2db"/>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86775" y="1585303"/>
            <a:ext cx="325879" cy="325879"/>
          </a:xfrm>
          <a:prstGeom prst="rect">
            <a:avLst/>
          </a:prstGeom>
        </p:spPr>
      </p:pic>
      <p:sp>
        <p:nvSpPr>
          <p:cNvPr id="29" name="文本框 28"/>
          <p:cNvSpPr txBox="1"/>
          <p:nvPr/>
        </p:nvSpPr>
        <p:spPr>
          <a:xfrm>
            <a:off x="317948" y="1403008"/>
            <a:ext cx="7315200" cy="337185"/>
          </a:xfrm>
          <a:prstGeom prst="rect">
            <a:avLst/>
          </a:prstGeom>
          <a:noFill/>
        </p:spPr>
        <p:txBody>
          <a:bodyPr wrap="square" rtlCol="0" anchor="t">
            <a:spAutoFit/>
          </a:bodyPr>
          <a:p>
            <a:r>
              <a:rPr lang="en-US" sz="1600">
                <a:solidFill>
                  <a:srgbClr val="666666"/>
                </a:solidFill>
                <a:latin typeface="Arial" panose="020B0604020202020204" pitchFamily="34" charset="0"/>
                <a:sym typeface="+mn-ea"/>
              </a:rPr>
              <a:t>①</a:t>
            </a:r>
            <a:r>
              <a:rPr lang="zh-CN" altLang="en-US" sz="1600" b="1">
                <a:solidFill>
                  <a:srgbClr val="000000"/>
                </a:solidFill>
                <a:latin typeface="宋体" panose="02010600030101010101" pitchFamily="2" charset="-122"/>
                <a:ea typeface="宋体" panose="02010600030101010101" pitchFamily="2" charset="-122"/>
                <a:cs typeface="宋体" panose="02010600030101010101" pitchFamily="2" charset="-122"/>
              </a:rPr>
              <a:t>当</a:t>
            </a:r>
            <a:r>
              <a:rPr lang="en-US" altLang="zh-CN" sz="1600" b="1">
                <a:solidFill>
                  <a:srgbClr val="000000"/>
                </a:solidFill>
                <a:latin typeface="宋体" panose="02010600030101010101" pitchFamily="2" charset="-122"/>
                <a:ea typeface="宋体" panose="02010600030101010101" pitchFamily="2" charset="-122"/>
                <a:cs typeface="宋体" panose="02010600030101010101" pitchFamily="2" charset="-122"/>
              </a:rPr>
              <a:t>gp</a:t>
            </a:r>
            <a:r>
              <a:rPr lang="zh-CN" altLang="en-US" sz="1600" b="1">
                <a:solidFill>
                  <a:srgbClr val="000000"/>
                </a:solidFill>
                <a:latin typeface="宋体" panose="02010600030101010101" pitchFamily="2" charset="-122"/>
                <a:ea typeface="宋体" panose="02010600030101010101" pitchFamily="2" charset="-122"/>
                <a:cs typeface="宋体" panose="02010600030101010101" pitchFamily="2" charset="-122"/>
              </a:rPr>
              <a:t>值固定时，观察</a:t>
            </a:r>
            <a:r>
              <a:rPr lang="en-US" altLang="zh-CN" sz="1600" b="1">
                <a:solidFill>
                  <a:srgbClr val="FF0000"/>
                </a:solidFill>
                <a:latin typeface="宋体" panose="02010600030101010101" pitchFamily="2" charset="-122"/>
                <a:ea typeface="宋体" panose="02010600030101010101" pitchFamily="2" charset="-122"/>
                <a:cs typeface="宋体" panose="02010600030101010101" pitchFamily="2" charset="-122"/>
              </a:rPr>
              <a:t>p</a:t>
            </a:r>
            <a:r>
              <a:rPr lang="zh-CN" altLang="en-US" sz="1600" b="1">
                <a:solidFill>
                  <a:srgbClr val="000000"/>
                </a:solidFill>
                <a:latin typeface="宋体" panose="02010600030101010101" pitchFamily="2" charset="-122"/>
                <a:ea typeface="宋体" panose="02010600030101010101" pitchFamily="2" charset="-122"/>
                <a:cs typeface="宋体" panose="02010600030101010101" pitchFamily="2" charset="-122"/>
              </a:rPr>
              <a:t>值对检测效果的影响。</a:t>
            </a:r>
            <a:endParaRPr lang="zh-CN" altLang="en-US" sz="1600" b="1">
              <a:latin typeface="宋体" panose="02010600030101010101" pitchFamily="2" charset="-122"/>
              <a:ea typeface="宋体" panose="02010600030101010101" pitchFamily="2" charset="-122"/>
              <a:cs typeface="宋体" panose="02010600030101010101" pitchFamily="2" charset="-122"/>
            </a:endParaRPr>
          </a:p>
        </p:txBody>
      </p:sp>
      <p:sp>
        <p:nvSpPr>
          <p:cNvPr id="30" name="文本框 29"/>
          <p:cNvSpPr txBox="1"/>
          <p:nvPr/>
        </p:nvSpPr>
        <p:spPr>
          <a:xfrm>
            <a:off x="317948" y="4011083"/>
            <a:ext cx="7315200" cy="337185"/>
          </a:xfrm>
          <a:prstGeom prst="rect">
            <a:avLst/>
          </a:prstGeom>
          <a:noFill/>
        </p:spPr>
        <p:txBody>
          <a:bodyPr wrap="square" rtlCol="0" anchor="t">
            <a:spAutoFit/>
          </a:bodyPr>
          <a:p>
            <a:r>
              <a:rPr lang="en-US" sz="1600">
                <a:solidFill>
                  <a:srgbClr val="666666"/>
                </a:solidFill>
                <a:latin typeface="Arial" panose="020B0604020202020204" pitchFamily="34" charset="0"/>
                <a:sym typeface="+mn-ea"/>
              </a:rPr>
              <a:t>②</a:t>
            </a:r>
            <a:r>
              <a:rPr lang="zh-CN" altLang="en-US" sz="1600" b="1">
                <a:solidFill>
                  <a:srgbClr val="000000"/>
                </a:solidFill>
                <a:latin typeface="宋体" panose="02010600030101010101" pitchFamily="2" charset="-122"/>
                <a:ea typeface="宋体" panose="02010600030101010101" pitchFamily="2" charset="-122"/>
                <a:cs typeface="宋体" panose="02010600030101010101" pitchFamily="2" charset="-122"/>
              </a:rPr>
              <a:t>当</a:t>
            </a:r>
            <a:r>
              <a:rPr lang="en-US" altLang="zh-CN" sz="1600" b="1">
                <a:solidFill>
                  <a:srgbClr val="000000"/>
                </a:solidFill>
                <a:latin typeface="宋体" panose="02010600030101010101" pitchFamily="2" charset="-122"/>
                <a:ea typeface="宋体" panose="02010600030101010101" pitchFamily="2" charset="-122"/>
                <a:cs typeface="宋体" panose="02010600030101010101" pitchFamily="2" charset="-122"/>
              </a:rPr>
              <a:t>p</a:t>
            </a:r>
            <a:r>
              <a:rPr lang="zh-CN" altLang="en-US" sz="1600" b="1">
                <a:solidFill>
                  <a:srgbClr val="000000"/>
                </a:solidFill>
                <a:latin typeface="宋体" panose="02010600030101010101" pitchFamily="2" charset="-122"/>
                <a:ea typeface="宋体" panose="02010600030101010101" pitchFamily="2" charset="-122"/>
                <a:cs typeface="宋体" panose="02010600030101010101" pitchFamily="2" charset="-122"/>
              </a:rPr>
              <a:t>值固定时，观察</a:t>
            </a:r>
            <a:r>
              <a:rPr lang="en-US" altLang="zh-CN" sz="1600" b="1">
                <a:solidFill>
                  <a:srgbClr val="FF0000"/>
                </a:solidFill>
                <a:latin typeface="宋体" panose="02010600030101010101" pitchFamily="2" charset="-122"/>
                <a:ea typeface="宋体" panose="02010600030101010101" pitchFamily="2" charset="-122"/>
                <a:cs typeface="宋体" panose="02010600030101010101" pitchFamily="2" charset="-122"/>
              </a:rPr>
              <a:t>gp</a:t>
            </a:r>
            <a:r>
              <a:rPr lang="zh-CN" altLang="en-US" sz="1600" b="1">
                <a:solidFill>
                  <a:srgbClr val="000000"/>
                </a:solidFill>
                <a:latin typeface="宋体" panose="02010600030101010101" pitchFamily="2" charset="-122"/>
                <a:ea typeface="宋体" panose="02010600030101010101" pitchFamily="2" charset="-122"/>
                <a:cs typeface="宋体" panose="02010600030101010101" pitchFamily="2" charset="-122"/>
              </a:rPr>
              <a:t>值对检测效果的影响。</a:t>
            </a:r>
            <a:endParaRPr lang="zh-CN" altLang="en-US" sz="1600" b="1">
              <a:latin typeface="宋体" panose="02010600030101010101" pitchFamily="2" charset="-122"/>
              <a:ea typeface="宋体" panose="02010600030101010101" pitchFamily="2" charset="-122"/>
              <a:cs typeface="宋体" panose="02010600030101010101" pitchFamily="2" charset="-122"/>
            </a:endParaRPr>
          </a:p>
        </p:txBody>
      </p:sp>
      <p:pic>
        <p:nvPicPr>
          <p:cNvPr id="37" name="图片 36" descr="基于多假设的流量异常入侵检测 (14)"/>
          <p:cNvPicPr>
            <a:picLocks noChangeAspect="1"/>
          </p:cNvPicPr>
          <p:nvPr/>
        </p:nvPicPr>
        <p:blipFill>
          <a:blip r:embed="rId9"/>
          <a:srcRect l="60947" t="48595" r="13524" b="34120"/>
          <a:stretch>
            <a:fillRect/>
          </a:stretch>
        </p:blipFill>
        <p:spPr>
          <a:xfrm>
            <a:off x="9012614" y="5585008"/>
            <a:ext cx="2374933" cy="907987"/>
          </a:xfrm>
          <a:prstGeom prst="rect">
            <a:avLst/>
          </a:prstGeom>
          <a:ln w="31750" cmpd="tri">
            <a:noFill/>
            <a:prstDash val="solid"/>
            <a:miter lim="800000"/>
            <a:headEnd/>
            <a:tailEnd/>
          </a:ln>
        </p:spPr>
      </p:pic>
    </p:spTree>
  </p:cSld>
  <p:clrMapOvr>
    <a:masterClrMapping/>
  </p:clrMapOvr>
  <p:transition spd="slow" advClick="0" advTm="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图片 20"/>
          <p:cNvPicPr>
            <a:picLocks noChangeAspect="1"/>
          </p:cNvPicPr>
          <p:nvPr/>
        </p:nvPicPr>
        <p:blipFill>
          <a:blip r:embed="rId1" cstate="email"/>
          <a:stretch>
            <a:fillRect/>
          </a:stretch>
        </p:blipFill>
        <p:spPr>
          <a:xfrm>
            <a:off x="635" y="29210"/>
            <a:ext cx="12333605" cy="6858000"/>
          </a:xfrm>
          <a:prstGeom prst="rect">
            <a:avLst/>
          </a:prstGeom>
        </p:spPr>
      </p:pic>
      <p:pic>
        <p:nvPicPr>
          <p:cNvPr id="4" name="图片 3" descr="1649478113(1)"/>
          <p:cNvPicPr>
            <a:picLocks noChangeAspect="1"/>
          </p:cNvPicPr>
          <p:nvPr/>
        </p:nvPicPr>
        <p:blipFill>
          <a:blip r:embed="rId2"/>
          <a:stretch>
            <a:fillRect/>
          </a:stretch>
        </p:blipFill>
        <p:spPr>
          <a:xfrm>
            <a:off x="146467" y="3914525"/>
            <a:ext cx="8982276" cy="2792382"/>
          </a:xfrm>
          <a:prstGeom prst="rect">
            <a:avLst/>
          </a:prstGeom>
          <a:ln w="31750" cmpd="sng">
            <a:solidFill>
              <a:srgbClr val="AEB5C0">
                <a:alpha val="100000"/>
              </a:srgbClr>
            </a:solidFill>
            <a:prstDash val="solid"/>
            <a:miter lim="800000"/>
            <a:headEnd/>
            <a:tailEnd/>
          </a:ln>
        </p:spPr>
      </p:pic>
      <p:pic>
        <p:nvPicPr>
          <p:cNvPr id="5" name="图片 4" descr="Figure_3"/>
          <p:cNvPicPr>
            <a:picLocks noChangeAspect="1"/>
          </p:cNvPicPr>
          <p:nvPr/>
        </p:nvPicPr>
        <p:blipFill>
          <a:blip r:embed="rId3"/>
          <a:stretch>
            <a:fillRect/>
          </a:stretch>
        </p:blipFill>
        <p:spPr>
          <a:xfrm>
            <a:off x="5985510" y="695960"/>
            <a:ext cx="6242050" cy="3117215"/>
          </a:xfrm>
          <a:prstGeom prst="rect">
            <a:avLst/>
          </a:prstGeom>
          <a:ln w="31750" cmpd="tri">
            <a:solidFill>
              <a:srgbClr val="AEB5C0">
                <a:alpha val="100000"/>
              </a:srgbClr>
            </a:solidFill>
            <a:prstDash val="solid"/>
            <a:miter lim="800000"/>
            <a:headEnd/>
            <a:tailEnd/>
          </a:ln>
        </p:spPr>
      </p:pic>
      <p:grpSp>
        <p:nvGrpSpPr>
          <p:cNvPr id="13" name="组合 12"/>
          <p:cNvGrpSpPr/>
          <p:nvPr/>
        </p:nvGrpSpPr>
        <p:grpSpPr>
          <a:xfrm>
            <a:off x="-60960" y="-69215"/>
            <a:ext cx="12395200" cy="1377315"/>
            <a:chOff x="1336757" y="11739"/>
            <a:chExt cx="10855243" cy="1117911"/>
          </a:xfrm>
        </p:grpSpPr>
        <p:sp>
          <p:nvSpPr>
            <p:cNvPr id="14" name="矩形 13"/>
            <p:cNvSpPr/>
            <p:nvPr/>
          </p:nvSpPr>
          <p:spPr>
            <a:xfrm>
              <a:off x="4097931" y="67918"/>
              <a:ext cx="8094069" cy="7012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15" name="任意多边形: 形状 5"/>
            <p:cNvSpPr/>
            <p:nvPr/>
          </p:nvSpPr>
          <p:spPr>
            <a:xfrm>
              <a:off x="1336757" y="11739"/>
              <a:ext cx="9951566" cy="757644"/>
            </a:xfrm>
            <a:custGeom>
              <a:avLst/>
              <a:gdLst>
                <a:gd name="connsiteX0" fmla="*/ 4615543 w 4963886"/>
                <a:gd name="connsiteY0" fmla="*/ 0 h 798286"/>
                <a:gd name="connsiteX1" fmla="*/ 4963886 w 4963886"/>
                <a:gd name="connsiteY1" fmla="*/ 362858 h 798286"/>
                <a:gd name="connsiteX2" fmla="*/ 4484914 w 4963886"/>
                <a:gd name="connsiteY2" fmla="*/ 798286 h 798286"/>
                <a:gd name="connsiteX3" fmla="*/ 0 w 4963886"/>
                <a:gd name="connsiteY3" fmla="*/ 798286 h 798286"/>
                <a:gd name="connsiteX4" fmla="*/ 14514 w 4963886"/>
                <a:gd name="connsiteY4" fmla="*/ 14515 h 798286"/>
                <a:gd name="connsiteX5" fmla="*/ 4615543 w 4963886"/>
                <a:gd name="connsiteY5" fmla="*/ 0 h 79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3886" h="798286">
                  <a:moveTo>
                    <a:pt x="4615543" y="0"/>
                  </a:moveTo>
                  <a:lnTo>
                    <a:pt x="4963886" y="362858"/>
                  </a:lnTo>
                  <a:lnTo>
                    <a:pt x="4484914" y="798286"/>
                  </a:lnTo>
                  <a:lnTo>
                    <a:pt x="0" y="798286"/>
                  </a:lnTo>
                  <a:lnTo>
                    <a:pt x="14514" y="14515"/>
                  </a:lnTo>
                  <a:lnTo>
                    <a:pt x="4615543" y="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6" name="文本框 15"/>
            <p:cNvSpPr txBox="1"/>
            <p:nvPr/>
          </p:nvSpPr>
          <p:spPr>
            <a:xfrm>
              <a:off x="1396261" y="156567"/>
              <a:ext cx="9128953" cy="973083"/>
            </a:xfrm>
            <a:prstGeom prst="rect">
              <a:avLst/>
            </a:prstGeom>
            <a:noFill/>
          </p:spPr>
          <p:txBody>
            <a:bodyPr wrap="square" rtlCol="0">
              <a:spAutoFit/>
              <a:scene3d>
                <a:camera prst="orthographicFront"/>
                <a:lightRig rig="threePt" dir="t"/>
              </a:scene3d>
              <a:sp3d contourW="12700"/>
            </a:bodyPr>
            <a:p>
              <a:pPr algn="ctr"/>
              <a:r>
                <a:rPr lang="en-US" altLang="zh-CN" sz="3600" b="1" dirty="0" smtClean="0">
                  <a:solidFill>
                    <a:schemeClr val="bg1"/>
                  </a:solidFill>
                  <a:cs typeface="+mn-ea"/>
                  <a:sym typeface="+mn-lt"/>
                </a:rPr>
                <a:t>02 </a:t>
              </a:r>
              <a:r>
                <a:rPr lang="zh-CN" altLang="en-US" sz="3600" b="1" dirty="0" smtClean="0">
                  <a:solidFill>
                    <a:schemeClr val="bg1"/>
                  </a:solidFill>
                  <a:cs typeface="+mn-ea"/>
                  <a:sym typeface="+mn-lt"/>
                </a:rPr>
                <a:t>实验</a:t>
              </a:r>
              <a:r>
                <a:rPr lang="en-US" altLang="zh-CN" sz="3600" b="1" dirty="0" smtClean="0">
                  <a:solidFill>
                    <a:schemeClr val="bg1"/>
                  </a:solidFill>
                  <a:cs typeface="+mn-ea"/>
                  <a:sym typeface="+mn-lt"/>
                </a:rPr>
                <a:t>4</a:t>
              </a:r>
              <a:r>
                <a:rPr lang="zh-CN" altLang="en-US" sz="3600" b="1" dirty="0" smtClean="0">
                  <a:solidFill>
                    <a:schemeClr val="bg1"/>
                  </a:solidFill>
                  <a:cs typeface="+mn-ea"/>
                  <a:sym typeface="+mn-lt"/>
                </a:rPr>
                <a:t>：比较VARU算法与其他先进算法的效果</a:t>
              </a:r>
              <a:endParaRPr lang="zh-CN" altLang="en-US" sz="3600" b="1" dirty="0" smtClean="0">
                <a:solidFill>
                  <a:schemeClr val="bg1"/>
                </a:solidFill>
                <a:cs typeface="+mn-ea"/>
                <a:sym typeface="+mn-lt"/>
              </a:endParaRPr>
            </a:p>
            <a:p>
              <a:pPr algn="ctr"/>
              <a:endParaRPr lang="zh-CN" altLang="en-US" sz="3600" b="1" dirty="0" smtClean="0">
                <a:solidFill>
                  <a:schemeClr val="bg1"/>
                </a:solidFill>
                <a:cs typeface="+mn-ea"/>
                <a:sym typeface="+mn-lt"/>
              </a:endParaRPr>
            </a:p>
          </p:txBody>
        </p:sp>
      </p:grpSp>
      <p:sp>
        <p:nvSpPr>
          <p:cNvPr id="6" name="文本框 5"/>
          <p:cNvSpPr txBox="1"/>
          <p:nvPr userDrawn="1"/>
        </p:nvSpPr>
        <p:spPr>
          <a:xfrm>
            <a:off x="552796" y="1733274"/>
            <a:ext cx="5062717" cy="400584"/>
          </a:xfrm>
          <a:prstGeom prst="rect">
            <a:avLst/>
          </a:prstGeom>
          <a:ln w="25400" cmpd="tri">
            <a:noFill/>
            <a:prstDash val="solid"/>
            <a:miter lim="800000"/>
          </a:ln>
        </p:spPr>
        <p:txBody>
          <a:bodyPr wrap="square" rtlCol="0">
            <a:noAutofit/>
          </a:bodyPr>
          <a:p>
            <a:r>
              <a:rPr lang="zh-CN" altLang="en-US" b="1">
                <a:solidFill>
                  <a:srgbClr val="000000"/>
                </a:solidFill>
                <a:latin typeface="宋体" panose="02010600030101010101" pitchFamily="2" charset="-122"/>
                <a:ea typeface="宋体" panose="02010600030101010101" pitchFamily="2" charset="-122"/>
                <a:cs typeface="宋体" panose="02010600030101010101" pitchFamily="2" charset="-122"/>
              </a:rPr>
              <a:t>实验目的：</a:t>
            </a:r>
            <a:r>
              <a:rPr lang="zh-CN" altLang="en-US" b="1" dirty="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lt"/>
              </a:rPr>
              <a:t>比较VARU算法与其他先进算法的效果</a:t>
            </a:r>
            <a:endParaRPr lang="zh-CN" altLang="en-US" b="1">
              <a:solidFill>
                <a:srgbClr val="000000"/>
              </a:solidFill>
              <a:latin typeface="宋体" panose="02010600030101010101" pitchFamily="2" charset="-122"/>
              <a:ea typeface="宋体" panose="02010600030101010101" pitchFamily="2" charset="-122"/>
              <a:cs typeface="宋体" panose="02010600030101010101" pitchFamily="2" charset="-122"/>
            </a:endParaRPr>
          </a:p>
          <a:p>
            <a:endParaRPr lang="zh-CN" altLang="en-US" b="1">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userDrawn="1"/>
        </p:nvSpPr>
        <p:spPr>
          <a:xfrm>
            <a:off x="553085" y="2295525"/>
            <a:ext cx="5191760" cy="640080"/>
          </a:xfrm>
          <a:prstGeom prst="rect">
            <a:avLst/>
          </a:prstGeom>
          <a:ln w="25400" cmpd="tri">
            <a:noFill/>
            <a:prstDash val="solid"/>
            <a:miter lim="800000"/>
          </a:ln>
        </p:spPr>
        <p:txBody>
          <a:bodyPr wrap="square" rtlCol="0">
            <a:noAutofit/>
          </a:bodyPr>
          <a:p>
            <a:r>
              <a:rPr lang="zh-CN" altLang="en-US" b="1">
                <a:latin typeface="宋体" panose="02010600030101010101" pitchFamily="2" charset="-122"/>
                <a:ea typeface="宋体" panose="02010600030101010101" pitchFamily="2" charset="-122"/>
                <a:cs typeface="宋体" panose="02010600030101010101" pitchFamily="2" charset="-122"/>
              </a:rPr>
              <a:t>实验设计：将</a:t>
            </a:r>
            <a:r>
              <a:rPr lang="en-US" altLang="zh-CN" b="1">
                <a:latin typeface="宋体" panose="02010600030101010101" pitchFamily="2" charset="-122"/>
                <a:ea typeface="宋体" panose="02010600030101010101" pitchFamily="2" charset="-122"/>
                <a:cs typeface="宋体" panose="02010600030101010101" pitchFamily="2" charset="-122"/>
              </a:rPr>
              <a:t>VARU</a:t>
            </a:r>
            <a:r>
              <a:rPr lang="zh-CN" altLang="en-US" b="1">
                <a:latin typeface="宋体" panose="02010600030101010101" pitchFamily="2" charset="-122"/>
                <a:ea typeface="宋体" panose="02010600030101010101" pitchFamily="2" charset="-122"/>
                <a:cs typeface="宋体" panose="02010600030101010101" pitchFamily="2" charset="-122"/>
              </a:rPr>
              <a:t>算法与传统算法如</a:t>
            </a:r>
            <a:r>
              <a:rPr lang="en-US" altLang="zh-CN" b="1">
                <a:latin typeface="宋体" panose="02010600030101010101" pitchFamily="2" charset="-122"/>
                <a:ea typeface="宋体" panose="02010600030101010101" pitchFamily="2" charset="-122"/>
                <a:cs typeface="宋体" panose="02010600030101010101" pitchFamily="2" charset="-122"/>
              </a:rPr>
              <a:t>SVM</a:t>
            </a:r>
            <a:r>
              <a:rPr lang="zh-CN" altLang="en-US" b="1">
                <a:latin typeface="宋体" panose="02010600030101010101" pitchFamily="2" charset="-122"/>
                <a:ea typeface="宋体" panose="02010600030101010101" pitchFamily="2" charset="-122"/>
                <a:cs typeface="宋体" panose="02010600030101010101" pitchFamily="2" charset="-122"/>
              </a:rPr>
              <a:t>进行比较，同时也比较了和近两年较新的模型</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HELAD</a:t>
            </a:r>
            <a:endPar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3" name="矩形 2"/>
          <p:cNvSpPr/>
          <p:nvPr userDrawn="1"/>
        </p:nvSpPr>
        <p:spPr>
          <a:xfrm>
            <a:off x="6740506" y="4211593"/>
            <a:ext cx="1100591" cy="2262325"/>
          </a:xfrm>
          <a:prstGeom prst="rect">
            <a:avLst/>
          </a:prstGeom>
          <a:noFill/>
          <a:ln w="31750" cap="flat" cmpd="sng" algn="ctr">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FF0000"/>
              </a:solidFill>
            </a:endParaRPr>
          </a:p>
        </p:txBody>
      </p:sp>
      <p:sp>
        <p:nvSpPr>
          <p:cNvPr id="7" name="矩形 6"/>
          <p:cNvSpPr/>
          <p:nvPr userDrawn="1"/>
        </p:nvSpPr>
        <p:spPr>
          <a:xfrm>
            <a:off x="7955868" y="4211593"/>
            <a:ext cx="1100591" cy="2262325"/>
          </a:xfrm>
          <a:prstGeom prst="rect">
            <a:avLst/>
          </a:prstGeom>
          <a:noFill/>
          <a:ln w="28575" cap="flat" cmpd="sng" algn="ctr">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FF0000"/>
              </a:solidFill>
            </a:endParaRPr>
          </a:p>
        </p:txBody>
      </p:sp>
      <p:pic>
        <p:nvPicPr>
          <p:cNvPr id="24" name="图片 23" descr="303b343539303436333bc4bfb5c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6685" y="1743710"/>
            <a:ext cx="389890" cy="389890"/>
          </a:xfrm>
          <a:prstGeom prst="rect">
            <a:avLst/>
          </a:prstGeom>
        </p:spPr>
      </p:pic>
      <p:pic>
        <p:nvPicPr>
          <p:cNvPr id="25" name="图片 24" descr="32313538313536313b32313538313536393bc9e8bcc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750" y="2414270"/>
            <a:ext cx="394335" cy="394335"/>
          </a:xfrm>
          <a:prstGeom prst="rect">
            <a:avLst/>
          </a:prstGeom>
        </p:spPr>
      </p:pic>
      <p:grpSp>
        <p:nvGrpSpPr>
          <p:cNvPr id="11" name="组合 10"/>
          <p:cNvGrpSpPr/>
          <p:nvPr/>
        </p:nvGrpSpPr>
        <p:grpSpPr>
          <a:xfrm>
            <a:off x="7124700" y="1995170"/>
            <a:ext cx="3963670" cy="628650"/>
            <a:chOff x="11220" y="3142"/>
            <a:chExt cx="6242" cy="990"/>
          </a:xfrm>
        </p:grpSpPr>
        <p:sp>
          <p:nvSpPr>
            <p:cNvPr id="10" name="文本框 9"/>
            <p:cNvSpPr txBox="1"/>
            <p:nvPr userDrawn="1"/>
          </p:nvSpPr>
          <p:spPr>
            <a:xfrm>
              <a:off x="11220" y="3142"/>
              <a:ext cx="6242" cy="991"/>
            </a:xfrm>
            <a:prstGeom prst="rect">
              <a:avLst/>
            </a:prstGeom>
            <a:solidFill>
              <a:srgbClr val="E2F0D9">
                <a:alpha val="100000"/>
              </a:srgbClr>
            </a:solidFill>
            <a:ln w="31750" cmpd="tri">
              <a:noFill/>
              <a:prstDash val="solid"/>
              <a:miter lim="800000"/>
            </a:ln>
          </p:spPr>
          <p:txBody>
            <a:bodyPr wrap="square" rtlCol="0">
              <a:noAutofit/>
            </a:bodyPr>
            <a:p>
              <a:r>
                <a:rPr lang="en-US" altLang="zh-CN" b="1">
                  <a:latin typeface="宋体" panose="02010600030101010101" pitchFamily="2" charset="-122"/>
                  <a:ea typeface="宋体" panose="02010600030101010101" pitchFamily="2" charset="-122"/>
                  <a:cs typeface="宋体" panose="02010600030101010101" pitchFamily="2" charset="-122"/>
                </a:rPr>
                <a:t>  </a:t>
              </a:r>
              <a:r>
                <a:rPr lang="zh-CN" altLang="en-US" b="1">
                  <a:latin typeface="宋体" panose="02010600030101010101" pitchFamily="2" charset="-122"/>
                  <a:ea typeface="宋体" panose="02010600030101010101" pitchFamily="2" charset="-122"/>
                  <a:cs typeface="宋体" panose="02010600030101010101" pitchFamily="2" charset="-122"/>
                </a:rPr>
                <a:t>实验结论</a:t>
              </a:r>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en-US" b="1">
                  <a:latin typeface="宋体" panose="02010600030101010101" pitchFamily="2" charset="-122"/>
                  <a:ea typeface="宋体" panose="02010600030101010101" pitchFamily="2" charset="-122"/>
                  <a:cs typeface="宋体" panose="02010600030101010101" pitchFamily="2" charset="-122"/>
                </a:rPr>
                <a:t>VARU</a:t>
              </a:r>
              <a:r>
                <a:rPr lang="zh-CN" altLang="en-US" b="1">
                  <a:latin typeface="宋体" panose="02010600030101010101" pitchFamily="2" charset="-122"/>
                  <a:ea typeface="宋体" panose="02010600030101010101" pitchFamily="2" charset="-122"/>
                  <a:cs typeface="宋体" panose="02010600030101010101" pitchFamily="2" charset="-122"/>
                </a:rPr>
                <a:t>算法的准确率更高，</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误报率更低</a:t>
              </a:r>
              <a:endPar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pic>
          <p:nvPicPr>
            <p:cNvPr id="32" name="图片 31" descr="333437323831323b333530343333313bbde1c2db"/>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25" y="3142"/>
              <a:ext cx="513" cy="513"/>
            </a:xfrm>
            <a:prstGeom prst="rect">
              <a:avLst/>
            </a:prstGeom>
          </p:spPr>
        </p:pic>
      </p:gr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email"/>
          <a:stretch>
            <a:fillRect/>
          </a:stretch>
        </p:blipFill>
        <p:spPr>
          <a:xfrm>
            <a:off x="10818" y="0"/>
            <a:ext cx="12170364" cy="6858000"/>
          </a:xfrm>
          <a:prstGeom prst="rect">
            <a:avLst/>
          </a:prstGeom>
        </p:spPr>
      </p:pic>
      <p:grpSp>
        <p:nvGrpSpPr>
          <p:cNvPr id="31" name="组合 30"/>
          <p:cNvGrpSpPr/>
          <p:nvPr/>
        </p:nvGrpSpPr>
        <p:grpSpPr>
          <a:xfrm>
            <a:off x="6248400" y="2958562"/>
            <a:ext cx="5943600" cy="3902624"/>
            <a:chOff x="5294046" y="2328739"/>
            <a:chExt cx="6897954" cy="4529262"/>
          </a:xfrm>
        </p:grpSpPr>
        <p:sp>
          <p:nvSpPr>
            <p:cNvPr id="32" name="直角三角形 31"/>
            <p:cNvSpPr/>
            <p:nvPr/>
          </p:nvSpPr>
          <p:spPr>
            <a:xfrm flipH="1">
              <a:off x="5294046" y="2346960"/>
              <a:ext cx="6897954" cy="4511041"/>
            </a:xfrm>
            <a:prstGeom prst="rtTriangle">
              <a:avLst/>
            </a:prstGeom>
            <a:solidFill>
              <a:srgbClr val="8E8E8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直角三角形 32"/>
            <p:cNvSpPr/>
            <p:nvPr/>
          </p:nvSpPr>
          <p:spPr>
            <a:xfrm flipH="1">
              <a:off x="6959600" y="3436179"/>
              <a:ext cx="5232400" cy="3421822"/>
            </a:xfrm>
            <a:prstGeom prst="r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直角三角形 33"/>
            <p:cNvSpPr/>
            <p:nvPr/>
          </p:nvSpPr>
          <p:spPr>
            <a:xfrm flipH="1">
              <a:off x="10509561" y="2328739"/>
              <a:ext cx="1682439" cy="1100261"/>
            </a:xfrm>
            <a:prstGeom prst="rtTriangle">
              <a:avLst/>
            </a:prstGeom>
            <a:solidFill>
              <a:srgbClr val="9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5" name="组合 34"/>
          <p:cNvGrpSpPr/>
          <p:nvPr/>
        </p:nvGrpSpPr>
        <p:grpSpPr>
          <a:xfrm>
            <a:off x="0" y="0"/>
            <a:ext cx="5943600" cy="3908809"/>
            <a:chOff x="0" y="0"/>
            <a:chExt cx="6897954" cy="4536440"/>
          </a:xfrm>
        </p:grpSpPr>
        <p:sp>
          <p:nvSpPr>
            <p:cNvPr id="36" name="直角三角形 35"/>
            <p:cNvSpPr/>
            <p:nvPr/>
          </p:nvSpPr>
          <p:spPr>
            <a:xfrm flipV="1">
              <a:off x="0" y="0"/>
              <a:ext cx="6897954" cy="4511041"/>
            </a:xfrm>
            <a:prstGeom prst="rtTriangle">
              <a:avLst/>
            </a:prstGeom>
            <a:solidFill>
              <a:srgbClr val="8E8E8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直角三角形 36"/>
            <p:cNvSpPr/>
            <p:nvPr/>
          </p:nvSpPr>
          <p:spPr>
            <a:xfrm flipV="1">
              <a:off x="0" y="0"/>
              <a:ext cx="5232400" cy="3421822"/>
            </a:xfrm>
            <a:prstGeom prst="r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直角三角形 37"/>
            <p:cNvSpPr/>
            <p:nvPr/>
          </p:nvSpPr>
          <p:spPr>
            <a:xfrm flipV="1">
              <a:off x="4128" y="3436179"/>
              <a:ext cx="1682439" cy="1100261"/>
            </a:xfrm>
            <a:prstGeom prst="rtTriangle">
              <a:avLst/>
            </a:prstGeom>
            <a:solidFill>
              <a:srgbClr val="9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3" name="TextBox 1"/>
          <p:cNvSpPr txBox="1"/>
          <p:nvPr/>
        </p:nvSpPr>
        <p:spPr>
          <a:xfrm>
            <a:off x="3110139" y="1835569"/>
            <a:ext cx="5694680" cy="922020"/>
          </a:xfrm>
          <a:prstGeom prst="rect">
            <a:avLst/>
          </a:prstGeom>
          <a:noFill/>
        </p:spPr>
        <p:txBody>
          <a:bodyPr wrap="none" rtlCol="0">
            <a:spAutoFit/>
          </a:bodyPr>
          <a:lstStyle/>
          <a:p>
            <a:r>
              <a:rPr lang="zh-CN" altLang="en-US" sz="5400" b="1" dirty="0" smtClean="0">
                <a:solidFill>
                  <a:schemeClr val="tx1">
                    <a:lumMod val="85000"/>
                    <a:lumOff val="15000"/>
                  </a:schemeClr>
                </a:solidFill>
                <a:latin typeface="宋体" panose="02010600030101010101" pitchFamily="2" charset="-122"/>
                <a:ea typeface="宋体" panose="02010600030101010101" pitchFamily="2" charset="-122"/>
                <a:cs typeface="+mn-ea"/>
                <a:sym typeface="+mn-lt"/>
              </a:rPr>
              <a:t>创新点及项目成果</a:t>
            </a:r>
            <a:endParaRPr lang="zh-CN" altLang="en-US" sz="5400" b="1" dirty="0">
              <a:solidFill>
                <a:schemeClr val="tx1">
                  <a:lumMod val="85000"/>
                  <a:lumOff val="15000"/>
                </a:schemeClr>
              </a:solidFill>
              <a:latin typeface="宋体" panose="02010600030101010101" pitchFamily="2" charset="-122"/>
              <a:ea typeface="宋体" panose="02010600030101010101" pitchFamily="2" charset="-122"/>
              <a:cs typeface="+mn-ea"/>
              <a:sym typeface="+mn-lt"/>
            </a:endParaRPr>
          </a:p>
        </p:txBody>
      </p:sp>
      <p:sp>
        <p:nvSpPr>
          <p:cNvPr id="18" name="TextBox 14"/>
          <p:cNvSpPr txBox="1"/>
          <p:nvPr/>
        </p:nvSpPr>
        <p:spPr>
          <a:xfrm>
            <a:off x="513950" y="458538"/>
            <a:ext cx="1469301" cy="1015365"/>
          </a:xfrm>
          <a:prstGeom prst="rect">
            <a:avLst/>
          </a:prstGeom>
          <a:noFill/>
        </p:spPr>
        <p:txBody>
          <a:bodyPr wrap="square" lIns="0" tIns="0" rIns="0" bIns="0" rtlCol="0">
            <a:spAutoFit/>
          </a:bodyPr>
          <a:lstStyle/>
          <a:p>
            <a:r>
              <a:rPr lang="en-US" altLang="zh-CN" sz="6600" b="1" i="1" dirty="0">
                <a:solidFill>
                  <a:schemeClr val="bg1"/>
                </a:solidFill>
                <a:cs typeface="+mn-ea"/>
                <a:sym typeface="+mn-lt"/>
              </a:rPr>
              <a:t>03</a:t>
            </a:r>
            <a:endParaRPr lang="zh-CN" altLang="en-US" sz="6600" b="1" i="1" dirty="0">
              <a:solidFill>
                <a:schemeClr val="bg1"/>
              </a:solidFill>
              <a:cs typeface="+mn-ea"/>
              <a:sym typeface="+mn-lt"/>
            </a:endParaRPr>
          </a:p>
        </p:txBody>
      </p:sp>
      <p:sp>
        <p:nvSpPr>
          <p:cNvPr id="19" name="TextBox 11"/>
          <p:cNvSpPr txBox="1"/>
          <p:nvPr/>
        </p:nvSpPr>
        <p:spPr>
          <a:xfrm>
            <a:off x="4201432" y="2887839"/>
            <a:ext cx="1101090" cy="460375"/>
          </a:xfrm>
          <a:prstGeom prst="rect">
            <a:avLst/>
          </a:prstGeom>
          <a:noFill/>
        </p:spPr>
        <p:txBody>
          <a:bodyPr wrap="none" rtlCol="0">
            <a:spAutoFit/>
          </a:bodyPr>
          <a:lstStyle/>
          <a:p>
            <a:r>
              <a:rPr lang="zh-CN" altLang="en-US" sz="2400" b="1" dirty="0" smtClean="0">
                <a:latin typeface="宋体" panose="02010600030101010101" pitchFamily="2" charset="-122"/>
                <a:ea typeface="宋体" panose="02010600030101010101" pitchFamily="2" charset="-122"/>
                <a:cs typeface="+mn-ea"/>
                <a:sym typeface="+mn-lt"/>
              </a:rPr>
              <a:t>创新点</a:t>
            </a:r>
            <a:endParaRPr lang="zh-CN" altLang="en-US" sz="2400" b="1" dirty="0">
              <a:latin typeface="宋体" panose="02010600030101010101" pitchFamily="2" charset="-122"/>
              <a:ea typeface="宋体" panose="02010600030101010101" pitchFamily="2" charset="-122"/>
              <a:cs typeface="+mn-ea"/>
              <a:sym typeface="+mn-lt"/>
            </a:endParaRPr>
          </a:p>
        </p:txBody>
      </p:sp>
      <p:sp>
        <p:nvSpPr>
          <p:cNvPr id="20" name="TextBox 13"/>
          <p:cNvSpPr txBox="1"/>
          <p:nvPr/>
        </p:nvSpPr>
        <p:spPr>
          <a:xfrm>
            <a:off x="4201432" y="3483297"/>
            <a:ext cx="1407160" cy="460375"/>
          </a:xfrm>
          <a:prstGeom prst="rect">
            <a:avLst/>
          </a:prstGeom>
          <a:noFill/>
        </p:spPr>
        <p:txBody>
          <a:bodyPr wrap="none" rtlCol="0">
            <a:spAutoFit/>
          </a:bodyPr>
          <a:lstStyle/>
          <a:p>
            <a:r>
              <a:rPr lang="zh-CN" altLang="en-US" sz="2400" b="1" dirty="0" smtClean="0">
                <a:latin typeface="宋体" panose="02010600030101010101" pitchFamily="2" charset="-122"/>
                <a:ea typeface="宋体" panose="02010600030101010101" pitchFamily="2" charset="-122"/>
                <a:cs typeface="微软雅黑" panose="020B0503020204020204" charset="-122"/>
                <a:sym typeface="+mn-lt"/>
              </a:rPr>
              <a:t>项目</a:t>
            </a:r>
            <a:r>
              <a:rPr lang="zh-CN" altLang="en-US" sz="2400" b="1" dirty="0" smtClean="0">
                <a:latin typeface="宋体" panose="02010600030101010101" pitchFamily="2" charset="-122"/>
                <a:ea typeface="宋体" panose="02010600030101010101" pitchFamily="2" charset="-122"/>
                <a:cs typeface="+mn-ea"/>
                <a:sym typeface="+mn-lt"/>
              </a:rPr>
              <a:t>成果</a:t>
            </a:r>
            <a:endParaRPr lang="zh-CN" altLang="en-US" sz="2400" b="1" dirty="0">
              <a:latin typeface="宋体" panose="02010600030101010101" pitchFamily="2" charset="-122"/>
              <a:ea typeface="宋体" panose="02010600030101010101" pitchFamily="2" charset="-122"/>
              <a:cs typeface="+mn-ea"/>
              <a:sym typeface="+mn-lt"/>
            </a:endParaRPr>
          </a:p>
        </p:txBody>
      </p:sp>
      <p:sp>
        <p:nvSpPr>
          <p:cNvPr id="27" name="椭圆 26"/>
          <p:cNvSpPr/>
          <p:nvPr/>
        </p:nvSpPr>
        <p:spPr>
          <a:xfrm>
            <a:off x="3809582" y="2924503"/>
            <a:ext cx="366369" cy="366369"/>
          </a:xfrm>
          <a:prstGeom prst="ellipse">
            <a:avLst/>
          </a:prstGeom>
          <a:solidFill>
            <a:srgbClr val="333F5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28" name="椭圆 27"/>
          <p:cNvSpPr/>
          <p:nvPr/>
        </p:nvSpPr>
        <p:spPr>
          <a:xfrm>
            <a:off x="3809582" y="3507654"/>
            <a:ext cx="366369" cy="366369"/>
          </a:xfrm>
          <a:prstGeom prst="ellipse">
            <a:avLst/>
          </a:prstGeom>
          <a:solidFill>
            <a:srgbClr val="333F5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Tree>
  </p:cSld>
  <p:clrMapOvr>
    <a:masterClrMapping/>
  </p:clrMapOvr>
  <p:transition spd="slow" advClick="0" advTm="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email"/>
          <a:stretch>
            <a:fillRect/>
          </a:stretch>
        </p:blipFill>
        <p:spPr>
          <a:xfrm>
            <a:off x="23" y="-307"/>
            <a:ext cx="12170364" cy="6858000"/>
          </a:xfrm>
          <a:prstGeom prst="rect">
            <a:avLst/>
          </a:prstGeom>
        </p:spPr>
      </p:pic>
      <p:sp>
        <p:nvSpPr>
          <p:cNvPr id="2" name="任意多边形: 形状 7"/>
          <p:cNvSpPr/>
          <p:nvPr>
            <p:custDataLst>
              <p:tags r:id="rId2"/>
            </p:custDataLst>
          </p:nvPr>
        </p:nvSpPr>
        <p:spPr>
          <a:xfrm>
            <a:off x="1524000" y="4194810"/>
            <a:ext cx="3123565" cy="1682115"/>
          </a:xfrm>
          <a:custGeom>
            <a:avLst/>
            <a:gdLst>
              <a:gd name="connsiteX0" fmla="*/ 2343437 w 2648237"/>
              <a:gd name="connsiteY0" fmla="*/ 1137275 h 1442075"/>
              <a:gd name="connsiteX1" fmla="*/ 2648237 w 2648237"/>
              <a:gd name="connsiteY1" fmla="*/ 1137275 h 1442075"/>
              <a:gd name="connsiteX2" fmla="*/ 2648237 w 2648237"/>
              <a:gd name="connsiteY2" fmla="*/ 1442075 h 1442075"/>
              <a:gd name="connsiteX3" fmla="*/ 2343437 w 2648237"/>
              <a:gd name="connsiteY3" fmla="*/ 1442075 h 1442075"/>
              <a:gd name="connsiteX4" fmla="*/ 1757577 w 2648237"/>
              <a:gd name="connsiteY4" fmla="*/ 1137275 h 1442075"/>
              <a:gd name="connsiteX5" fmla="*/ 2062377 w 2648237"/>
              <a:gd name="connsiteY5" fmla="*/ 1137275 h 1442075"/>
              <a:gd name="connsiteX6" fmla="*/ 2062377 w 2648237"/>
              <a:gd name="connsiteY6" fmla="*/ 1442075 h 1442075"/>
              <a:gd name="connsiteX7" fmla="*/ 1757577 w 2648237"/>
              <a:gd name="connsiteY7" fmla="*/ 1442075 h 1442075"/>
              <a:gd name="connsiteX8" fmla="*/ 1171718 w 2648237"/>
              <a:gd name="connsiteY8" fmla="*/ 1137275 h 1442075"/>
              <a:gd name="connsiteX9" fmla="*/ 1476518 w 2648237"/>
              <a:gd name="connsiteY9" fmla="*/ 1137275 h 1442075"/>
              <a:gd name="connsiteX10" fmla="*/ 1476518 w 2648237"/>
              <a:gd name="connsiteY10" fmla="*/ 1442075 h 1442075"/>
              <a:gd name="connsiteX11" fmla="*/ 1171718 w 2648237"/>
              <a:gd name="connsiteY11" fmla="*/ 1442075 h 1442075"/>
              <a:gd name="connsiteX12" fmla="*/ 585859 w 2648237"/>
              <a:gd name="connsiteY12" fmla="*/ 1137275 h 1442075"/>
              <a:gd name="connsiteX13" fmla="*/ 890659 w 2648237"/>
              <a:gd name="connsiteY13" fmla="*/ 1137275 h 1442075"/>
              <a:gd name="connsiteX14" fmla="*/ 890659 w 2648237"/>
              <a:gd name="connsiteY14" fmla="*/ 1442075 h 1442075"/>
              <a:gd name="connsiteX15" fmla="*/ 585859 w 2648237"/>
              <a:gd name="connsiteY15" fmla="*/ 1442075 h 1442075"/>
              <a:gd name="connsiteX16" fmla="*/ 0 w 2648237"/>
              <a:gd name="connsiteY16" fmla="*/ 1137275 h 1442075"/>
              <a:gd name="connsiteX17" fmla="*/ 304800 w 2648237"/>
              <a:gd name="connsiteY17" fmla="*/ 1137275 h 1442075"/>
              <a:gd name="connsiteX18" fmla="*/ 304800 w 2648237"/>
              <a:gd name="connsiteY18" fmla="*/ 1442075 h 1442075"/>
              <a:gd name="connsiteX19" fmla="*/ 0 w 2648237"/>
              <a:gd name="connsiteY19" fmla="*/ 1442075 h 1442075"/>
              <a:gd name="connsiteX20" fmla="*/ 1757577 w 2648237"/>
              <a:gd name="connsiteY20" fmla="*/ 568637 h 1442075"/>
              <a:gd name="connsiteX21" fmla="*/ 2062377 w 2648237"/>
              <a:gd name="connsiteY21" fmla="*/ 568637 h 1442075"/>
              <a:gd name="connsiteX22" fmla="*/ 2062377 w 2648237"/>
              <a:gd name="connsiteY22" fmla="*/ 873437 h 1442075"/>
              <a:gd name="connsiteX23" fmla="*/ 1757577 w 2648237"/>
              <a:gd name="connsiteY23" fmla="*/ 873437 h 1442075"/>
              <a:gd name="connsiteX24" fmla="*/ 1171718 w 2648237"/>
              <a:gd name="connsiteY24" fmla="*/ 568637 h 1442075"/>
              <a:gd name="connsiteX25" fmla="*/ 1476518 w 2648237"/>
              <a:gd name="connsiteY25" fmla="*/ 568637 h 1442075"/>
              <a:gd name="connsiteX26" fmla="*/ 1476518 w 2648237"/>
              <a:gd name="connsiteY26" fmla="*/ 873437 h 1442075"/>
              <a:gd name="connsiteX27" fmla="*/ 1171718 w 2648237"/>
              <a:gd name="connsiteY27" fmla="*/ 873437 h 1442075"/>
              <a:gd name="connsiteX28" fmla="*/ 585859 w 2648237"/>
              <a:gd name="connsiteY28" fmla="*/ 568637 h 1442075"/>
              <a:gd name="connsiteX29" fmla="*/ 890659 w 2648237"/>
              <a:gd name="connsiteY29" fmla="*/ 568637 h 1442075"/>
              <a:gd name="connsiteX30" fmla="*/ 890659 w 2648237"/>
              <a:gd name="connsiteY30" fmla="*/ 873437 h 1442075"/>
              <a:gd name="connsiteX31" fmla="*/ 585859 w 2648237"/>
              <a:gd name="connsiteY31" fmla="*/ 873437 h 1442075"/>
              <a:gd name="connsiteX32" fmla="*/ 0 w 2648237"/>
              <a:gd name="connsiteY32" fmla="*/ 568637 h 1442075"/>
              <a:gd name="connsiteX33" fmla="*/ 304800 w 2648237"/>
              <a:gd name="connsiteY33" fmla="*/ 568637 h 1442075"/>
              <a:gd name="connsiteX34" fmla="*/ 304800 w 2648237"/>
              <a:gd name="connsiteY34" fmla="*/ 873437 h 1442075"/>
              <a:gd name="connsiteX35" fmla="*/ 0 w 2648237"/>
              <a:gd name="connsiteY35" fmla="*/ 873437 h 1442075"/>
              <a:gd name="connsiteX36" fmla="*/ 1171718 w 2648237"/>
              <a:gd name="connsiteY36" fmla="*/ 0 h 1442075"/>
              <a:gd name="connsiteX37" fmla="*/ 1476518 w 2648237"/>
              <a:gd name="connsiteY37" fmla="*/ 0 h 1442075"/>
              <a:gd name="connsiteX38" fmla="*/ 1476518 w 2648237"/>
              <a:gd name="connsiteY38" fmla="*/ 304800 h 1442075"/>
              <a:gd name="connsiteX39" fmla="*/ 1171718 w 2648237"/>
              <a:gd name="connsiteY39" fmla="*/ 304800 h 1442075"/>
              <a:gd name="connsiteX40" fmla="*/ 585859 w 2648237"/>
              <a:gd name="connsiteY40" fmla="*/ 0 h 1442075"/>
              <a:gd name="connsiteX41" fmla="*/ 890659 w 2648237"/>
              <a:gd name="connsiteY41" fmla="*/ 0 h 1442075"/>
              <a:gd name="connsiteX42" fmla="*/ 890659 w 2648237"/>
              <a:gd name="connsiteY42" fmla="*/ 304800 h 1442075"/>
              <a:gd name="connsiteX43" fmla="*/ 585859 w 2648237"/>
              <a:gd name="connsiteY43" fmla="*/ 304800 h 1442075"/>
              <a:gd name="connsiteX44" fmla="*/ 0 w 2648237"/>
              <a:gd name="connsiteY44" fmla="*/ 0 h 1442075"/>
              <a:gd name="connsiteX45" fmla="*/ 304800 w 2648237"/>
              <a:gd name="connsiteY45" fmla="*/ 0 h 1442075"/>
              <a:gd name="connsiteX46" fmla="*/ 304800 w 2648237"/>
              <a:gd name="connsiteY46" fmla="*/ 304800 h 1442075"/>
              <a:gd name="connsiteX47" fmla="*/ 0 w 2648237"/>
              <a:gd name="connsiteY47" fmla="*/ 304800 h 144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48237" h="1442075">
                <a:moveTo>
                  <a:pt x="2343437" y="1137275"/>
                </a:moveTo>
                <a:lnTo>
                  <a:pt x="2648237" y="1137275"/>
                </a:lnTo>
                <a:lnTo>
                  <a:pt x="2648237" y="1442075"/>
                </a:lnTo>
                <a:lnTo>
                  <a:pt x="2343437" y="1442075"/>
                </a:lnTo>
                <a:close/>
                <a:moveTo>
                  <a:pt x="1757577" y="1137275"/>
                </a:moveTo>
                <a:lnTo>
                  <a:pt x="2062377" y="1137275"/>
                </a:lnTo>
                <a:lnTo>
                  <a:pt x="2062377" y="1442075"/>
                </a:lnTo>
                <a:lnTo>
                  <a:pt x="1757577" y="1442075"/>
                </a:lnTo>
                <a:close/>
                <a:moveTo>
                  <a:pt x="1171718" y="1137275"/>
                </a:moveTo>
                <a:lnTo>
                  <a:pt x="1476518" y="1137275"/>
                </a:lnTo>
                <a:lnTo>
                  <a:pt x="1476518" y="1442075"/>
                </a:lnTo>
                <a:lnTo>
                  <a:pt x="1171718" y="1442075"/>
                </a:lnTo>
                <a:close/>
                <a:moveTo>
                  <a:pt x="585859" y="1137275"/>
                </a:moveTo>
                <a:lnTo>
                  <a:pt x="890659" y="1137275"/>
                </a:lnTo>
                <a:lnTo>
                  <a:pt x="890659" y="1442075"/>
                </a:lnTo>
                <a:lnTo>
                  <a:pt x="585859" y="1442075"/>
                </a:lnTo>
                <a:close/>
                <a:moveTo>
                  <a:pt x="0" y="1137275"/>
                </a:moveTo>
                <a:lnTo>
                  <a:pt x="304800" y="1137275"/>
                </a:lnTo>
                <a:lnTo>
                  <a:pt x="304800" y="1442075"/>
                </a:lnTo>
                <a:lnTo>
                  <a:pt x="0" y="1442075"/>
                </a:lnTo>
                <a:close/>
                <a:moveTo>
                  <a:pt x="1757577" y="568637"/>
                </a:moveTo>
                <a:lnTo>
                  <a:pt x="2062377" y="568637"/>
                </a:lnTo>
                <a:lnTo>
                  <a:pt x="2062377" y="873437"/>
                </a:lnTo>
                <a:lnTo>
                  <a:pt x="1757577" y="873437"/>
                </a:lnTo>
                <a:close/>
                <a:moveTo>
                  <a:pt x="1171718" y="568637"/>
                </a:moveTo>
                <a:lnTo>
                  <a:pt x="1476518" y="568637"/>
                </a:lnTo>
                <a:lnTo>
                  <a:pt x="1476518" y="873437"/>
                </a:lnTo>
                <a:lnTo>
                  <a:pt x="1171718" y="873437"/>
                </a:lnTo>
                <a:close/>
                <a:moveTo>
                  <a:pt x="585859" y="568637"/>
                </a:moveTo>
                <a:lnTo>
                  <a:pt x="890659" y="568637"/>
                </a:lnTo>
                <a:lnTo>
                  <a:pt x="890659" y="873437"/>
                </a:lnTo>
                <a:lnTo>
                  <a:pt x="585859" y="873437"/>
                </a:lnTo>
                <a:close/>
                <a:moveTo>
                  <a:pt x="0" y="568637"/>
                </a:moveTo>
                <a:lnTo>
                  <a:pt x="304800" y="568637"/>
                </a:lnTo>
                <a:lnTo>
                  <a:pt x="304800" y="873437"/>
                </a:lnTo>
                <a:lnTo>
                  <a:pt x="0" y="873437"/>
                </a:lnTo>
                <a:close/>
                <a:moveTo>
                  <a:pt x="1171718" y="0"/>
                </a:moveTo>
                <a:lnTo>
                  <a:pt x="1476518" y="0"/>
                </a:lnTo>
                <a:lnTo>
                  <a:pt x="1476518" y="304800"/>
                </a:lnTo>
                <a:lnTo>
                  <a:pt x="1171718" y="304800"/>
                </a:lnTo>
                <a:close/>
                <a:moveTo>
                  <a:pt x="585859" y="0"/>
                </a:moveTo>
                <a:lnTo>
                  <a:pt x="890659" y="0"/>
                </a:lnTo>
                <a:lnTo>
                  <a:pt x="890659" y="304800"/>
                </a:lnTo>
                <a:lnTo>
                  <a:pt x="585859" y="304800"/>
                </a:lnTo>
                <a:close/>
                <a:moveTo>
                  <a:pt x="0" y="0"/>
                </a:moveTo>
                <a:lnTo>
                  <a:pt x="304800" y="0"/>
                </a:lnTo>
                <a:lnTo>
                  <a:pt x="304800" y="304800"/>
                </a:lnTo>
                <a:lnTo>
                  <a:pt x="0" y="304800"/>
                </a:lnTo>
                <a:close/>
              </a:path>
            </a:pathLst>
          </a:custGeom>
          <a:gradFill>
            <a:gsLst>
              <a:gs pos="100000">
                <a:srgbClr val="545454"/>
              </a:gs>
              <a:gs pos="1000">
                <a:srgbClr val="E7E9E6"/>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 name="文本框 61"/>
          <p:cNvSpPr txBox="1"/>
          <p:nvPr>
            <p:custDataLst>
              <p:tags r:id="rId3"/>
            </p:custDataLst>
          </p:nvPr>
        </p:nvSpPr>
        <p:spPr>
          <a:xfrm>
            <a:off x="1440180" y="949960"/>
            <a:ext cx="3675380" cy="1393825"/>
          </a:xfrm>
          <a:prstGeom prst="rect">
            <a:avLst/>
          </a:prstGeom>
          <a:noFill/>
        </p:spPr>
        <p:txBody>
          <a:bodyPr wrap="square" rtlCol="0"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00000"/>
              </a:lnSpc>
              <a:spcBef>
                <a:spcPts val="0"/>
              </a:spcBef>
              <a:spcAft>
                <a:spcPts val="0"/>
              </a:spcAft>
              <a:buSzPct val="100000"/>
              <a:buNone/>
            </a:pPr>
            <a:r>
              <a:rPr lang="en-US" altLang="zh-CN" sz="4000" b="1" u="none" strike="noStrike" spc="200" baseline="0" dirty="0">
                <a:solidFill>
                  <a:srgbClr val="333F50"/>
                </a:solidFill>
                <a:uLnTx/>
                <a:uFillTx/>
                <a:latin typeface="Times New Roman" panose="02020603050405020304" pitchFamily="18" charset="0"/>
                <a:ea typeface="微软雅黑" panose="020B0503020204020204" charset="-122"/>
                <a:cs typeface="Times New Roman" panose="02020603050405020304" pitchFamily="18" charset="0"/>
                <a:sym typeface="+mn-lt"/>
              </a:rPr>
              <a:t>CONTENTS</a:t>
            </a:r>
            <a:endParaRPr lang="en-US" altLang="zh-CN" sz="4000" b="1" u="none" strike="noStrike" spc="200" baseline="0" dirty="0">
              <a:solidFill>
                <a:srgbClr val="333F50"/>
              </a:solidFill>
              <a:uLnTx/>
              <a:uFillTx/>
              <a:latin typeface="Times New Roman" panose="02020603050405020304" pitchFamily="18" charset="0"/>
              <a:ea typeface="微软雅黑" panose="020B0503020204020204" charset="-122"/>
              <a:cs typeface="Times New Roman" panose="02020603050405020304" pitchFamily="18" charset="0"/>
              <a:sym typeface="+mn-lt"/>
            </a:endParaRPr>
          </a:p>
        </p:txBody>
      </p:sp>
      <p:sp>
        <p:nvSpPr>
          <p:cNvPr id="4" name="文本框 60"/>
          <p:cNvSpPr txBox="1"/>
          <p:nvPr>
            <p:custDataLst>
              <p:tags r:id="rId4"/>
            </p:custDataLst>
          </p:nvPr>
        </p:nvSpPr>
        <p:spPr>
          <a:xfrm>
            <a:off x="1524000" y="2343785"/>
            <a:ext cx="2818130" cy="884555"/>
          </a:xfrm>
          <a:prstGeom prst="rect">
            <a:avLst/>
          </a:prstGeom>
          <a:noFill/>
        </p:spPr>
        <p:txBody>
          <a:bodyPr wrap="square" rtlCol="0" anchor="t">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00000"/>
              </a:lnSpc>
              <a:spcBef>
                <a:spcPts val="0"/>
              </a:spcBef>
              <a:spcAft>
                <a:spcPts val="0"/>
              </a:spcAft>
              <a:buSzPct val="100000"/>
              <a:buNone/>
            </a:pPr>
            <a:r>
              <a:rPr lang="zh-CN" altLang="en-US" sz="3600" b="1" u="none" strike="noStrike" spc="100" baseline="0" dirty="0">
                <a:solidFill>
                  <a:srgbClr val="333F50"/>
                </a:solidFill>
                <a:uLnTx/>
                <a:uFillTx/>
                <a:latin typeface="宋体" panose="02010600030101010101" pitchFamily="2" charset="-122"/>
                <a:ea typeface="宋体" panose="02010600030101010101" pitchFamily="2" charset="-122"/>
                <a:sym typeface="+mn-lt"/>
              </a:rPr>
              <a:t>目录</a:t>
            </a:r>
            <a:endParaRPr lang="zh-CN" altLang="en-US" sz="3600" b="1" u="none" strike="noStrike" spc="100" baseline="0" dirty="0">
              <a:solidFill>
                <a:srgbClr val="333F50"/>
              </a:solidFill>
              <a:uLnTx/>
              <a:uFillTx/>
              <a:latin typeface="宋体" panose="02010600030101010101" pitchFamily="2" charset="-122"/>
              <a:ea typeface="宋体" panose="02010600030101010101" pitchFamily="2" charset="-122"/>
              <a:sym typeface="+mn-lt"/>
            </a:endParaRPr>
          </a:p>
        </p:txBody>
      </p:sp>
      <p:sp>
        <p:nvSpPr>
          <p:cNvPr id="26" name="任意多边形: 形状 25"/>
          <p:cNvSpPr/>
          <p:nvPr>
            <p:custDataLst>
              <p:tags r:id="rId5"/>
            </p:custDataLst>
          </p:nvPr>
        </p:nvSpPr>
        <p:spPr bwMode="auto">
          <a:xfrm>
            <a:off x="6702552" y="2343713"/>
            <a:ext cx="5489448" cy="942434"/>
          </a:xfrm>
          <a:custGeom>
            <a:avLst/>
            <a:gdLst>
              <a:gd name="connsiteX0" fmla="*/ 314051 w 5489448"/>
              <a:gd name="connsiteY0" fmla="*/ 0 h 942434"/>
              <a:gd name="connsiteX1" fmla="*/ 5489448 w 5489448"/>
              <a:gd name="connsiteY1" fmla="*/ 0 h 942434"/>
              <a:gd name="connsiteX2" fmla="*/ 5489448 w 5489448"/>
              <a:gd name="connsiteY2" fmla="*/ 942434 h 942434"/>
              <a:gd name="connsiteX3" fmla="*/ 0 w 5489448"/>
              <a:gd name="connsiteY3" fmla="*/ 942434 h 942434"/>
            </a:gdLst>
            <a:ahLst/>
            <a:cxnLst>
              <a:cxn ang="0">
                <a:pos x="connsiteX0" y="connsiteY0"/>
              </a:cxn>
              <a:cxn ang="0">
                <a:pos x="connsiteX1" y="connsiteY1"/>
              </a:cxn>
              <a:cxn ang="0">
                <a:pos x="connsiteX2" y="connsiteY2"/>
              </a:cxn>
              <a:cxn ang="0">
                <a:pos x="connsiteX3" y="connsiteY3"/>
              </a:cxn>
            </a:cxnLst>
            <a:rect l="l" t="t" r="r" b="b"/>
            <a:pathLst>
              <a:path w="5489448" h="942434">
                <a:moveTo>
                  <a:pt x="314051" y="0"/>
                </a:moveTo>
                <a:lnTo>
                  <a:pt x="5489448" y="0"/>
                </a:lnTo>
                <a:lnTo>
                  <a:pt x="5489448" y="942434"/>
                </a:lnTo>
                <a:lnTo>
                  <a:pt x="0" y="942434"/>
                </a:lnTo>
                <a:close/>
              </a:path>
            </a:pathLst>
          </a:custGeom>
          <a:solidFill>
            <a:srgbClr val="333F50"/>
          </a:solidFill>
          <a:ln w="15875" cap="flat">
            <a:noFill/>
            <a:prstDash val="solid"/>
            <a:miter lim="800000"/>
          </a:ln>
        </p:spPr>
        <p:txBody>
          <a:bodyPr vert="horz" wrap="square" lIns="91440" tIns="45720" rIns="91440" bIns="45720" numCol="1" anchor="t" anchorCtr="0" compatLnSpc="1">
            <a:noAutofit/>
          </a:bodyPr>
          <a:lstStyle/>
          <a:p>
            <a:endParaRPr lang="zh-CN" altLang="en-US"/>
          </a:p>
        </p:txBody>
      </p:sp>
      <p:sp>
        <p:nvSpPr>
          <p:cNvPr id="22" name="任意多边形: 形状 21"/>
          <p:cNvSpPr/>
          <p:nvPr>
            <p:custDataLst>
              <p:tags r:id="rId6"/>
            </p:custDataLst>
          </p:nvPr>
        </p:nvSpPr>
        <p:spPr>
          <a:xfrm>
            <a:off x="6431512" y="2343713"/>
            <a:ext cx="588371" cy="942434"/>
          </a:xfrm>
          <a:custGeom>
            <a:avLst/>
            <a:gdLst>
              <a:gd name="connsiteX0" fmla="*/ 314051 w 1088572"/>
              <a:gd name="connsiteY0" fmla="*/ 0 h 1044575"/>
              <a:gd name="connsiteX1" fmla="*/ 588371 w 1088572"/>
              <a:gd name="connsiteY1" fmla="*/ 0 h 1044575"/>
              <a:gd name="connsiteX2" fmla="*/ 274320 w 1088572"/>
              <a:gd name="connsiteY2" fmla="*/ 1044574 h 1044575"/>
              <a:gd name="connsiteX3" fmla="*/ 1088572 w 1088572"/>
              <a:gd name="connsiteY3" fmla="*/ 1044574 h 1044575"/>
              <a:gd name="connsiteX4" fmla="*/ 1088572 w 1088572"/>
              <a:gd name="connsiteY4" fmla="*/ 1044575 h 1044575"/>
              <a:gd name="connsiteX5" fmla="*/ 0 w 1088572"/>
              <a:gd name="connsiteY5" fmla="*/ 1044575 h 1044575"/>
              <a:gd name="connsiteX0-1" fmla="*/ 314051 w 1088572"/>
              <a:gd name="connsiteY0-2" fmla="*/ 0 h 1044575"/>
              <a:gd name="connsiteX1-3" fmla="*/ 588371 w 1088572"/>
              <a:gd name="connsiteY1-4" fmla="*/ 0 h 1044575"/>
              <a:gd name="connsiteX2-5" fmla="*/ 274320 w 1088572"/>
              <a:gd name="connsiteY2-6" fmla="*/ 1044574 h 1044575"/>
              <a:gd name="connsiteX3-7" fmla="*/ 1088572 w 1088572"/>
              <a:gd name="connsiteY3-8" fmla="*/ 1044574 h 1044575"/>
              <a:gd name="connsiteX4-9" fmla="*/ 0 w 1088572"/>
              <a:gd name="connsiteY4-10" fmla="*/ 1044575 h 1044575"/>
              <a:gd name="connsiteX5-11" fmla="*/ 314051 w 1088572"/>
              <a:gd name="connsiteY5-12" fmla="*/ 0 h 1044575"/>
              <a:gd name="connsiteX0-13" fmla="*/ 314051 w 588371"/>
              <a:gd name="connsiteY0-14" fmla="*/ 0 h 1044575"/>
              <a:gd name="connsiteX1-15" fmla="*/ 588371 w 588371"/>
              <a:gd name="connsiteY1-16" fmla="*/ 0 h 1044575"/>
              <a:gd name="connsiteX2-17" fmla="*/ 274320 w 588371"/>
              <a:gd name="connsiteY2-18" fmla="*/ 1044574 h 1044575"/>
              <a:gd name="connsiteX3-19" fmla="*/ 0 w 588371"/>
              <a:gd name="connsiteY3-20" fmla="*/ 1044575 h 1044575"/>
              <a:gd name="connsiteX4-21" fmla="*/ 314051 w 588371"/>
              <a:gd name="connsiteY4-22" fmla="*/ 0 h 10445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8371" h="1044575">
                <a:moveTo>
                  <a:pt x="314051" y="0"/>
                </a:moveTo>
                <a:lnTo>
                  <a:pt x="588371" y="0"/>
                </a:lnTo>
                <a:lnTo>
                  <a:pt x="274320" y="1044574"/>
                </a:lnTo>
                <a:lnTo>
                  <a:pt x="0" y="1044575"/>
                </a:lnTo>
                <a:lnTo>
                  <a:pt x="314051" y="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文本框 58"/>
          <p:cNvSpPr txBox="1"/>
          <p:nvPr>
            <p:custDataLst>
              <p:tags r:id="rId7"/>
            </p:custDataLst>
          </p:nvPr>
        </p:nvSpPr>
        <p:spPr>
          <a:xfrm>
            <a:off x="6984842" y="2452704"/>
            <a:ext cx="1018233" cy="724453"/>
          </a:xfrm>
          <a:prstGeom prst="rect">
            <a:avLst/>
          </a:prstGeom>
          <a:noFill/>
        </p:spPr>
        <p:txBody>
          <a:bodyPr wrap="square" lIns="0" tIns="0" rIns="0" bIns="0" rtlCol="0" anchor="ctr">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lnSpc>
                <a:spcPct val="100000"/>
              </a:lnSpc>
              <a:spcBef>
                <a:spcPts val="0"/>
              </a:spcBef>
              <a:spcAft>
                <a:spcPts val="800"/>
              </a:spcAft>
            </a:pPr>
            <a:r>
              <a:rPr lang="en-US" altLang="zh-CN" sz="4800" b="1" spc="419" dirty="0">
                <a:solidFill>
                  <a:schemeClr val="bg1"/>
                </a:solidFill>
                <a:latin typeface="新宋体" panose="02010609030101010101" charset="-122"/>
                <a:ea typeface="新宋体" panose="02010609030101010101" charset="-122"/>
              </a:rPr>
              <a:t>01</a:t>
            </a:r>
            <a:endParaRPr lang="en-US" altLang="zh-CN" sz="4800" b="1" spc="419" dirty="0">
              <a:solidFill>
                <a:schemeClr val="bg1"/>
              </a:solidFill>
              <a:latin typeface="新宋体" panose="02010609030101010101" charset="-122"/>
              <a:ea typeface="新宋体" panose="02010609030101010101" charset="-122"/>
            </a:endParaRPr>
          </a:p>
        </p:txBody>
      </p:sp>
      <p:sp>
        <p:nvSpPr>
          <p:cNvPr id="16" name="文本框 61"/>
          <p:cNvSpPr txBox="1"/>
          <p:nvPr>
            <p:custDataLst>
              <p:tags r:id="rId8"/>
            </p:custDataLst>
          </p:nvPr>
        </p:nvSpPr>
        <p:spPr>
          <a:xfrm>
            <a:off x="8025935" y="2452704"/>
            <a:ext cx="3527801" cy="724452"/>
          </a:xfrm>
          <a:prstGeom prst="rect">
            <a:avLst/>
          </a:prstGeom>
          <a:no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00000"/>
              </a:lnSpc>
              <a:spcBef>
                <a:spcPts val="0"/>
              </a:spcBef>
              <a:spcAft>
                <a:spcPts val="800"/>
              </a:spcAft>
              <a:buSzPct val="100000"/>
              <a:buNone/>
            </a:pPr>
            <a:r>
              <a:rPr lang="zh-CN" altLang="en-US" sz="4800" b="1" spc="300" dirty="0">
                <a:solidFill>
                  <a:schemeClr val="bg1"/>
                </a:solidFill>
                <a:latin typeface="宋体" panose="02010600030101010101" pitchFamily="2" charset="-122"/>
                <a:ea typeface="宋体" panose="02010600030101010101" pitchFamily="2" charset="-122"/>
                <a:sym typeface="+mn-lt"/>
              </a:rPr>
              <a:t>项目介绍</a:t>
            </a:r>
            <a:endParaRPr lang="zh-CN" altLang="en-US" sz="4800" b="1" spc="300" dirty="0">
              <a:solidFill>
                <a:schemeClr val="bg1"/>
              </a:solidFill>
              <a:latin typeface="宋体" panose="02010600030101010101" pitchFamily="2" charset="-122"/>
              <a:ea typeface="宋体" panose="02010600030101010101" pitchFamily="2" charset="-122"/>
              <a:sym typeface="+mn-lt"/>
            </a:endParaRPr>
          </a:p>
        </p:txBody>
      </p:sp>
      <p:sp>
        <p:nvSpPr>
          <p:cNvPr id="24" name="任意多边形: 形状 23"/>
          <p:cNvSpPr/>
          <p:nvPr>
            <p:custDataLst>
              <p:tags r:id="rId9"/>
            </p:custDataLst>
          </p:nvPr>
        </p:nvSpPr>
        <p:spPr>
          <a:xfrm>
            <a:off x="6166540" y="2343713"/>
            <a:ext cx="588371" cy="942434"/>
          </a:xfrm>
          <a:custGeom>
            <a:avLst/>
            <a:gdLst>
              <a:gd name="connsiteX0" fmla="*/ 314051 w 1088572"/>
              <a:gd name="connsiteY0" fmla="*/ 0 h 1044575"/>
              <a:gd name="connsiteX1" fmla="*/ 588371 w 1088572"/>
              <a:gd name="connsiteY1" fmla="*/ 0 h 1044575"/>
              <a:gd name="connsiteX2" fmla="*/ 274320 w 1088572"/>
              <a:gd name="connsiteY2" fmla="*/ 1044574 h 1044575"/>
              <a:gd name="connsiteX3" fmla="*/ 1088572 w 1088572"/>
              <a:gd name="connsiteY3" fmla="*/ 1044574 h 1044575"/>
              <a:gd name="connsiteX4" fmla="*/ 1088572 w 1088572"/>
              <a:gd name="connsiteY4" fmla="*/ 1044575 h 1044575"/>
              <a:gd name="connsiteX5" fmla="*/ 0 w 1088572"/>
              <a:gd name="connsiteY5" fmla="*/ 1044575 h 1044575"/>
              <a:gd name="connsiteX0-1" fmla="*/ 314051 w 1088572"/>
              <a:gd name="connsiteY0-2" fmla="*/ 0 h 1044575"/>
              <a:gd name="connsiteX1-3" fmla="*/ 588371 w 1088572"/>
              <a:gd name="connsiteY1-4" fmla="*/ 0 h 1044575"/>
              <a:gd name="connsiteX2-5" fmla="*/ 274320 w 1088572"/>
              <a:gd name="connsiteY2-6" fmla="*/ 1044574 h 1044575"/>
              <a:gd name="connsiteX3-7" fmla="*/ 1088572 w 1088572"/>
              <a:gd name="connsiteY3-8" fmla="*/ 1044574 h 1044575"/>
              <a:gd name="connsiteX4-9" fmla="*/ 0 w 1088572"/>
              <a:gd name="connsiteY4-10" fmla="*/ 1044575 h 1044575"/>
              <a:gd name="connsiteX5-11" fmla="*/ 314051 w 1088572"/>
              <a:gd name="connsiteY5-12" fmla="*/ 0 h 1044575"/>
              <a:gd name="connsiteX0-13" fmla="*/ 314051 w 588371"/>
              <a:gd name="connsiteY0-14" fmla="*/ 0 h 1044575"/>
              <a:gd name="connsiteX1-15" fmla="*/ 588371 w 588371"/>
              <a:gd name="connsiteY1-16" fmla="*/ 0 h 1044575"/>
              <a:gd name="connsiteX2-17" fmla="*/ 274320 w 588371"/>
              <a:gd name="connsiteY2-18" fmla="*/ 1044574 h 1044575"/>
              <a:gd name="connsiteX3-19" fmla="*/ 0 w 588371"/>
              <a:gd name="connsiteY3-20" fmla="*/ 1044575 h 1044575"/>
              <a:gd name="connsiteX4-21" fmla="*/ 314051 w 588371"/>
              <a:gd name="connsiteY4-22" fmla="*/ 0 h 10445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8371" h="1044575">
                <a:moveTo>
                  <a:pt x="314051" y="0"/>
                </a:moveTo>
                <a:lnTo>
                  <a:pt x="588371" y="0"/>
                </a:lnTo>
                <a:lnTo>
                  <a:pt x="274320" y="1044574"/>
                </a:lnTo>
                <a:lnTo>
                  <a:pt x="0" y="1044575"/>
                </a:lnTo>
                <a:lnTo>
                  <a:pt x="314051" y="0"/>
                </a:lnTo>
                <a:close/>
              </a:path>
            </a:pathLst>
          </a:custGeom>
          <a:gradFill>
            <a:gsLst>
              <a:gs pos="0">
                <a:srgbClr val="99A3B0"/>
              </a:gs>
              <a:gs pos="100000">
                <a:srgbClr val="505358"/>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p:cNvSpPr/>
          <p:nvPr>
            <p:custDataLst>
              <p:tags r:id="rId10"/>
            </p:custDataLst>
          </p:nvPr>
        </p:nvSpPr>
        <p:spPr bwMode="auto">
          <a:xfrm>
            <a:off x="6702552" y="3639130"/>
            <a:ext cx="5489448" cy="942434"/>
          </a:xfrm>
          <a:custGeom>
            <a:avLst/>
            <a:gdLst>
              <a:gd name="connsiteX0" fmla="*/ 314051 w 5489448"/>
              <a:gd name="connsiteY0" fmla="*/ 0 h 942434"/>
              <a:gd name="connsiteX1" fmla="*/ 5489448 w 5489448"/>
              <a:gd name="connsiteY1" fmla="*/ 0 h 942434"/>
              <a:gd name="connsiteX2" fmla="*/ 5489448 w 5489448"/>
              <a:gd name="connsiteY2" fmla="*/ 942434 h 942434"/>
              <a:gd name="connsiteX3" fmla="*/ 0 w 5489448"/>
              <a:gd name="connsiteY3" fmla="*/ 942434 h 942434"/>
            </a:gdLst>
            <a:ahLst/>
            <a:cxnLst>
              <a:cxn ang="0">
                <a:pos x="connsiteX0" y="connsiteY0"/>
              </a:cxn>
              <a:cxn ang="0">
                <a:pos x="connsiteX1" y="connsiteY1"/>
              </a:cxn>
              <a:cxn ang="0">
                <a:pos x="connsiteX2" y="connsiteY2"/>
              </a:cxn>
              <a:cxn ang="0">
                <a:pos x="connsiteX3" y="connsiteY3"/>
              </a:cxn>
            </a:cxnLst>
            <a:rect l="l" t="t" r="r" b="b"/>
            <a:pathLst>
              <a:path w="5489448" h="942434">
                <a:moveTo>
                  <a:pt x="314051" y="0"/>
                </a:moveTo>
                <a:lnTo>
                  <a:pt x="5489448" y="0"/>
                </a:lnTo>
                <a:lnTo>
                  <a:pt x="5489448" y="942434"/>
                </a:lnTo>
                <a:lnTo>
                  <a:pt x="0" y="942434"/>
                </a:lnTo>
                <a:close/>
              </a:path>
            </a:pathLst>
          </a:custGeom>
          <a:solidFill>
            <a:srgbClr val="333F50"/>
          </a:solidFill>
          <a:ln w="15875" cap="flat">
            <a:noFill/>
            <a:prstDash val="solid"/>
            <a:miter lim="800000"/>
          </a:ln>
        </p:spPr>
        <p:txBody>
          <a:bodyPr vert="horz" wrap="square" lIns="91440" tIns="45720" rIns="91440" bIns="45720" numCol="1" anchor="t" anchorCtr="0" compatLnSpc="1">
            <a:noAutofit/>
          </a:bodyPr>
          <a:lstStyle/>
          <a:p>
            <a:endParaRPr lang="zh-CN" altLang="en-US"/>
          </a:p>
        </p:txBody>
      </p:sp>
      <p:sp>
        <p:nvSpPr>
          <p:cNvPr id="30" name="任意多边形: 形状 29"/>
          <p:cNvSpPr/>
          <p:nvPr>
            <p:custDataLst>
              <p:tags r:id="rId11"/>
            </p:custDataLst>
          </p:nvPr>
        </p:nvSpPr>
        <p:spPr>
          <a:xfrm>
            <a:off x="6431512" y="3639130"/>
            <a:ext cx="588371" cy="942434"/>
          </a:xfrm>
          <a:custGeom>
            <a:avLst/>
            <a:gdLst>
              <a:gd name="connsiteX0" fmla="*/ 314051 w 1088572"/>
              <a:gd name="connsiteY0" fmla="*/ 0 h 1044575"/>
              <a:gd name="connsiteX1" fmla="*/ 588371 w 1088572"/>
              <a:gd name="connsiteY1" fmla="*/ 0 h 1044575"/>
              <a:gd name="connsiteX2" fmla="*/ 274320 w 1088572"/>
              <a:gd name="connsiteY2" fmla="*/ 1044574 h 1044575"/>
              <a:gd name="connsiteX3" fmla="*/ 1088572 w 1088572"/>
              <a:gd name="connsiteY3" fmla="*/ 1044574 h 1044575"/>
              <a:gd name="connsiteX4" fmla="*/ 1088572 w 1088572"/>
              <a:gd name="connsiteY4" fmla="*/ 1044575 h 1044575"/>
              <a:gd name="connsiteX5" fmla="*/ 0 w 1088572"/>
              <a:gd name="connsiteY5" fmla="*/ 1044575 h 1044575"/>
              <a:gd name="connsiteX0-1" fmla="*/ 314051 w 1088572"/>
              <a:gd name="connsiteY0-2" fmla="*/ 0 h 1044575"/>
              <a:gd name="connsiteX1-3" fmla="*/ 588371 w 1088572"/>
              <a:gd name="connsiteY1-4" fmla="*/ 0 h 1044575"/>
              <a:gd name="connsiteX2-5" fmla="*/ 274320 w 1088572"/>
              <a:gd name="connsiteY2-6" fmla="*/ 1044574 h 1044575"/>
              <a:gd name="connsiteX3-7" fmla="*/ 1088572 w 1088572"/>
              <a:gd name="connsiteY3-8" fmla="*/ 1044574 h 1044575"/>
              <a:gd name="connsiteX4-9" fmla="*/ 0 w 1088572"/>
              <a:gd name="connsiteY4-10" fmla="*/ 1044575 h 1044575"/>
              <a:gd name="connsiteX5-11" fmla="*/ 314051 w 1088572"/>
              <a:gd name="connsiteY5-12" fmla="*/ 0 h 1044575"/>
              <a:gd name="connsiteX0-13" fmla="*/ 314051 w 588371"/>
              <a:gd name="connsiteY0-14" fmla="*/ 0 h 1044575"/>
              <a:gd name="connsiteX1-15" fmla="*/ 588371 w 588371"/>
              <a:gd name="connsiteY1-16" fmla="*/ 0 h 1044575"/>
              <a:gd name="connsiteX2-17" fmla="*/ 274320 w 588371"/>
              <a:gd name="connsiteY2-18" fmla="*/ 1044574 h 1044575"/>
              <a:gd name="connsiteX3-19" fmla="*/ 0 w 588371"/>
              <a:gd name="connsiteY3-20" fmla="*/ 1044575 h 1044575"/>
              <a:gd name="connsiteX4-21" fmla="*/ 314051 w 588371"/>
              <a:gd name="connsiteY4-22" fmla="*/ 0 h 10445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8371" h="1044575">
                <a:moveTo>
                  <a:pt x="314051" y="0"/>
                </a:moveTo>
                <a:lnTo>
                  <a:pt x="588371" y="0"/>
                </a:lnTo>
                <a:lnTo>
                  <a:pt x="274320" y="1044574"/>
                </a:lnTo>
                <a:lnTo>
                  <a:pt x="0" y="1044575"/>
                </a:lnTo>
                <a:lnTo>
                  <a:pt x="314051" y="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58"/>
          <p:cNvSpPr txBox="1"/>
          <p:nvPr>
            <p:custDataLst>
              <p:tags r:id="rId12"/>
            </p:custDataLst>
          </p:nvPr>
        </p:nvSpPr>
        <p:spPr>
          <a:xfrm>
            <a:off x="6984842" y="3748121"/>
            <a:ext cx="1018233" cy="724453"/>
          </a:xfrm>
          <a:prstGeom prst="rect">
            <a:avLst/>
          </a:prstGeom>
          <a:noFill/>
        </p:spPr>
        <p:txBody>
          <a:bodyPr wrap="square" lIns="0" tIns="0" rIns="0" bIns="0" rtlCol="0" anchor="ctr">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lnSpc>
                <a:spcPct val="100000"/>
              </a:lnSpc>
              <a:spcBef>
                <a:spcPts val="0"/>
              </a:spcBef>
              <a:spcAft>
                <a:spcPts val="800"/>
              </a:spcAft>
            </a:pPr>
            <a:r>
              <a:rPr lang="en-US" altLang="zh-CN" sz="4800" b="1" spc="419" dirty="0">
                <a:solidFill>
                  <a:schemeClr val="bg1"/>
                </a:solidFill>
                <a:latin typeface="新宋体" panose="02010609030101010101" charset="-122"/>
                <a:ea typeface="新宋体" panose="02010609030101010101" charset="-122"/>
              </a:rPr>
              <a:t>02</a:t>
            </a:r>
            <a:endParaRPr lang="en-US" altLang="zh-CN" sz="4800" b="1" spc="419" dirty="0">
              <a:solidFill>
                <a:schemeClr val="bg1"/>
              </a:solidFill>
              <a:latin typeface="新宋体" panose="02010609030101010101" charset="-122"/>
              <a:ea typeface="新宋体" panose="02010609030101010101" charset="-122"/>
            </a:endParaRPr>
          </a:p>
        </p:txBody>
      </p:sp>
      <p:sp>
        <p:nvSpPr>
          <p:cNvPr id="19" name="文本框 61"/>
          <p:cNvSpPr txBox="1"/>
          <p:nvPr>
            <p:custDataLst>
              <p:tags r:id="rId13"/>
            </p:custDataLst>
          </p:nvPr>
        </p:nvSpPr>
        <p:spPr>
          <a:xfrm>
            <a:off x="8025935" y="3748121"/>
            <a:ext cx="3527801" cy="724452"/>
          </a:xfrm>
          <a:prstGeom prst="rect">
            <a:avLst/>
          </a:prstGeom>
          <a:noFill/>
        </p:spPr>
        <p:txBody>
          <a:bodyPr wrap="square"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00000"/>
              </a:lnSpc>
              <a:spcBef>
                <a:spcPts val="0"/>
              </a:spcBef>
              <a:spcAft>
                <a:spcPts val="800"/>
              </a:spcAft>
              <a:buSzPct val="100000"/>
              <a:buNone/>
            </a:pPr>
            <a:r>
              <a:rPr lang="zh-CN" altLang="en-US" sz="4800" b="1" spc="300" dirty="0">
                <a:solidFill>
                  <a:schemeClr val="bg1"/>
                </a:solidFill>
                <a:latin typeface="宋体" panose="02010600030101010101" pitchFamily="2" charset="-122"/>
                <a:ea typeface="宋体" panose="02010600030101010101" pitchFamily="2" charset="-122"/>
                <a:sym typeface="+mn-lt"/>
              </a:rPr>
              <a:t>实验设计</a:t>
            </a:r>
            <a:endParaRPr lang="zh-CN" altLang="en-US" sz="4800" b="1" spc="300" dirty="0">
              <a:solidFill>
                <a:schemeClr val="bg1"/>
              </a:solidFill>
              <a:latin typeface="宋体" panose="02010600030101010101" pitchFamily="2" charset="-122"/>
              <a:ea typeface="宋体" panose="02010600030101010101" pitchFamily="2" charset="-122"/>
              <a:sym typeface="+mn-lt"/>
            </a:endParaRPr>
          </a:p>
        </p:txBody>
      </p:sp>
      <p:sp>
        <p:nvSpPr>
          <p:cNvPr id="33" name="任意多边形: 形状 32"/>
          <p:cNvSpPr/>
          <p:nvPr>
            <p:custDataLst>
              <p:tags r:id="rId14"/>
            </p:custDataLst>
          </p:nvPr>
        </p:nvSpPr>
        <p:spPr>
          <a:xfrm>
            <a:off x="6166540" y="3639130"/>
            <a:ext cx="588371" cy="942434"/>
          </a:xfrm>
          <a:custGeom>
            <a:avLst/>
            <a:gdLst>
              <a:gd name="connsiteX0" fmla="*/ 314051 w 1088572"/>
              <a:gd name="connsiteY0" fmla="*/ 0 h 1044575"/>
              <a:gd name="connsiteX1" fmla="*/ 588371 w 1088572"/>
              <a:gd name="connsiteY1" fmla="*/ 0 h 1044575"/>
              <a:gd name="connsiteX2" fmla="*/ 274320 w 1088572"/>
              <a:gd name="connsiteY2" fmla="*/ 1044574 h 1044575"/>
              <a:gd name="connsiteX3" fmla="*/ 1088572 w 1088572"/>
              <a:gd name="connsiteY3" fmla="*/ 1044574 h 1044575"/>
              <a:gd name="connsiteX4" fmla="*/ 1088572 w 1088572"/>
              <a:gd name="connsiteY4" fmla="*/ 1044575 h 1044575"/>
              <a:gd name="connsiteX5" fmla="*/ 0 w 1088572"/>
              <a:gd name="connsiteY5" fmla="*/ 1044575 h 1044575"/>
              <a:gd name="connsiteX0-1" fmla="*/ 314051 w 1088572"/>
              <a:gd name="connsiteY0-2" fmla="*/ 0 h 1044575"/>
              <a:gd name="connsiteX1-3" fmla="*/ 588371 w 1088572"/>
              <a:gd name="connsiteY1-4" fmla="*/ 0 h 1044575"/>
              <a:gd name="connsiteX2-5" fmla="*/ 274320 w 1088572"/>
              <a:gd name="connsiteY2-6" fmla="*/ 1044574 h 1044575"/>
              <a:gd name="connsiteX3-7" fmla="*/ 1088572 w 1088572"/>
              <a:gd name="connsiteY3-8" fmla="*/ 1044574 h 1044575"/>
              <a:gd name="connsiteX4-9" fmla="*/ 0 w 1088572"/>
              <a:gd name="connsiteY4-10" fmla="*/ 1044575 h 1044575"/>
              <a:gd name="connsiteX5-11" fmla="*/ 314051 w 1088572"/>
              <a:gd name="connsiteY5-12" fmla="*/ 0 h 1044575"/>
              <a:gd name="connsiteX0-13" fmla="*/ 314051 w 588371"/>
              <a:gd name="connsiteY0-14" fmla="*/ 0 h 1044575"/>
              <a:gd name="connsiteX1-15" fmla="*/ 588371 w 588371"/>
              <a:gd name="connsiteY1-16" fmla="*/ 0 h 1044575"/>
              <a:gd name="connsiteX2-17" fmla="*/ 274320 w 588371"/>
              <a:gd name="connsiteY2-18" fmla="*/ 1044574 h 1044575"/>
              <a:gd name="connsiteX3-19" fmla="*/ 0 w 588371"/>
              <a:gd name="connsiteY3-20" fmla="*/ 1044575 h 1044575"/>
              <a:gd name="connsiteX4-21" fmla="*/ 314051 w 588371"/>
              <a:gd name="connsiteY4-22" fmla="*/ 0 h 10445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8371" h="1044575">
                <a:moveTo>
                  <a:pt x="314051" y="0"/>
                </a:moveTo>
                <a:lnTo>
                  <a:pt x="588371" y="0"/>
                </a:lnTo>
                <a:lnTo>
                  <a:pt x="274320" y="1044574"/>
                </a:lnTo>
                <a:lnTo>
                  <a:pt x="0" y="1044575"/>
                </a:lnTo>
                <a:lnTo>
                  <a:pt x="314051" y="0"/>
                </a:lnTo>
                <a:close/>
              </a:path>
            </a:pathLst>
          </a:custGeom>
          <a:gradFill>
            <a:gsLst>
              <a:gs pos="0">
                <a:srgbClr val="99A3B0"/>
              </a:gs>
              <a:gs pos="100000">
                <a:srgbClr val="505358"/>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custDataLst>
              <p:tags r:id="rId15"/>
            </p:custDataLst>
          </p:nvPr>
        </p:nvSpPr>
        <p:spPr bwMode="auto">
          <a:xfrm>
            <a:off x="6702552" y="4934547"/>
            <a:ext cx="5489448" cy="942434"/>
          </a:xfrm>
          <a:custGeom>
            <a:avLst/>
            <a:gdLst>
              <a:gd name="connsiteX0" fmla="*/ 314051 w 5489448"/>
              <a:gd name="connsiteY0" fmla="*/ 0 h 942434"/>
              <a:gd name="connsiteX1" fmla="*/ 5489448 w 5489448"/>
              <a:gd name="connsiteY1" fmla="*/ 0 h 942434"/>
              <a:gd name="connsiteX2" fmla="*/ 5489448 w 5489448"/>
              <a:gd name="connsiteY2" fmla="*/ 942434 h 942434"/>
              <a:gd name="connsiteX3" fmla="*/ 0 w 5489448"/>
              <a:gd name="connsiteY3" fmla="*/ 942434 h 942434"/>
            </a:gdLst>
            <a:ahLst/>
            <a:cxnLst>
              <a:cxn ang="0">
                <a:pos x="connsiteX0" y="connsiteY0"/>
              </a:cxn>
              <a:cxn ang="0">
                <a:pos x="connsiteX1" y="connsiteY1"/>
              </a:cxn>
              <a:cxn ang="0">
                <a:pos x="connsiteX2" y="connsiteY2"/>
              </a:cxn>
              <a:cxn ang="0">
                <a:pos x="connsiteX3" y="connsiteY3"/>
              </a:cxn>
            </a:cxnLst>
            <a:rect l="l" t="t" r="r" b="b"/>
            <a:pathLst>
              <a:path w="5489448" h="942434">
                <a:moveTo>
                  <a:pt x="314051" y="0"/>
                </a:moveTo>
                <a:lnTo>
                  <a:pt x="5489448" y="0"/>
                </a:lnTo>
                <a:lnTo>
                  <a:pt x="5489448" y="942434"/>
                </a:lnTo>
                <a:lnTo>
                  <a:pt x="0" y="942434"/>
                </a:lnTo>
                <a:close/>
              </a:path>
            </a:pathLst>
          </a:custGeom>
          <a:solidFill>
            <a:srgbClr val="333F50"/>
          </a:solidFill>
          <a:ln w="15875" cap="flat">
            <a:noFill/>
            <a:prstDash val="solid"/>
            <a:miter lim="800000"/>
          </a:ln>
        </p:spPr>
        <p:txBody>
          <a:bodyPr vert="horz" wrap="square" lIns="91440" tIns="45720" rIns="91440" bIns="45720" numCol="1" anchor="t" anchorCtr="0" compatLnSpc="1">
            <a:noAutofit/>
          </a:bodyPr>
          <a:lstStyle/>
          <a:p>
            <a:endParaRPr lang="zh-CN" altLang="en-US"/>
          </a:p>
        </p:txBody>
      </p:sp>
      <p:sp>
        <p:nvSpPr>
          <p:cNvPr id="36" name="任意多边形: 形状 35"/>
          <p:cNvSpPr/>
          <p:nvPr>
            <p:custDataLst>
              <p:tags r:id="rId16"/>
            </p:custDataLst>
          </p:nvPr>
        </p:nvSpPr>
        <p:spPr>
          <a:xfrm>
            <a:off x="6431512" y="4934547"/>
            <a:ext cx="588371" cy="942434"/>
          </a:xfrm>
          <a:custGeom>
            <a:avLst/>
            <a:gdLst>
              <a:gd name="connsiteX0" fmla="*/ 314051 w 1088572"/>
              <a:gd name="connsiteY0" fmla="*/ 0 h 1044575"/>
              <a:gd name="connsiteX1" fmla="*/ 588371 w 1088572"/>
              <a:gd name="connsiteY1" fmla="*/ 0 h 1044575"/>
              <a:gd name="connsiteX2" fmla="*/ 274320 w 1088572"/>
              <a:gd name="connsiteY2" fmla="*/ 1044574 h 1044575"/>
              <a:gd name="connsiteX3" fmla="*/ 1088572 w 1088572"/>
              <a:gd name="connsiteY3" fmla="*/ 1044574 h 1044575"/>
              <a:gd name="connsiteX4" fmla="*/ 1088572 w 1088572"/>
              <a:gd name="connsiteY4" fmla="*/ 1044575 h 1044575"/>
              <a:gd name="connsiteX5" fmla="*/ 0 w 1088572"/>
              <a:gd name="connsiteY5" fmla="*/ 1044575 h 1044575"/>
              <a:gd name="connsiteX0-1" fmla="*/ 314051 w 1088572"/>
              <a:gd name="connsiteY0-2" fmla="*/ 0 h 1044575"/>
              <a:gd name="connsiteX1-3" fmla="*/ 588371 w 1088572"/>
              <a:gd name="connsiteY1-4" fmla="*/ 0 h 1044575"/>
              <a:gd name="connsiteX2-5" fmla="*/ 274320 w 1088572"/>
              <a:gd name="connsiteY2-6" fmla="*/ 1044574 h 1044575"/>
              <a:gd name="connsiteX3-7" fmla="*/ 1088572 w 1088572"/>
              <a:gd name="connsiteY3-8" fmla="*/ 1044574 h 1044575"/>
              <a:gd name="connsiteX4-9" fmla="*/ 0 w 1088572"/>
              <a:gd name="connsiteY4-10" fmla="*/ 1044575 h 1044575"/>
              <a:gd name="connsiteX5-11" fmla="*/ 314051 w 1088572"/>
              <a:gd name="connsiteY5-12" fmla="*/ 0 h 1044575"/>
              <a:gd name="connsiteX0-13" fmla="*/ 314051 w 588371"/>
              <a:gd name="connsiteY0-14" fmla="*/ 0 h 1044575"/>
              <a:gd name="connsiteX1-15" fmla="*/ 588371 w 588371"/>
              <a:gd name="connsiteY1-16" fmla="*/ 0 h 1044575"/>
              <a:gd name="connsiteX2-17" fmla="*/ 274320 w 588371"/>
              <a:gd name="connsiteY2-18" fmla="*/ 1044574 h 1044575"/>
              <a:gd name="connsiteX3-19" fmla="*/ 0 w 588371"/>
              <a:gd name="connsiteY3-20" fmla="*/ 1044575 h 1044575"/>
              <a:gd name="connsiteX4-21" fmla="*/ 314051 w 588371"/>
              <a:gd name="connsiteY4-22" fmla="*/ 0 h 10445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8371" h="1044575">
                <a:moveTo>
                  <a:pt x="314051" y="0"/>
                </a:moveTo>
                <a:lnTo>
                  <a:pt x="588371" y="0"/>
                </a:lnTo>
                <a:lnTo>
                  <a:pt x="274320" y="1044574"/>
                </a:lnTo>
                <a:lnTo>
                  <a:pt x="0" y="1044575"/>
                </a:lnTo>
                <a:lnTo>
                  <a:pt x="314051" y="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文本框 58"/>
          <p:cNvSpPr txBox="1"/>
          <p:nvPr>
            <p:custDataLst>
              <p:tags r:id="rId17"/>
            </p:custDataLst>
          </p:nvPr>
        </p:nvSpPr>
        <p:spPr>
          <a:xfrm>
            <a:off x="6984842" y="5043538"/>
            <a:ext cx="1018233" cy="724453"/>
          </a:xfrm>
          <a:prstGeom prst="rect">
            <a:avLst/>
          </a:prstGeom>
          <a:noFill/>
        </p:spPr>
        <p:txBody>
          <a:bodyPr wrap="square" lIns="0" tIns="0" rIns="0" bIns="0" rtlCol="0" anchor="ctr">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lnSpc>
                <a:spcPct val="100000"/>
              </a:lnSpc>
              <a:spcBef>
                <a:spcPts val="0"/>
              </a:spcBef>
              <a:spcAft>
                <a:spcPts val="800"/>
              </a:spcAft>
            </a:pPr>
            <a:r>
              <a:rPr lang="en-US" altLang="zh-CN" sz="4800" b="1" spc="419" dirty="0">
                <a:solidFill>
                  <a:schemeClr val="bg1"/>
                </a:solidFill>
                <a:latin typeface="新宋体" panose="02010609030101010101" charset="-122"/>
                <a:ea typeface="新宋体" panose="02010609030101010101" charset="-122"/>
              </a:rPr>
              <a:t>03</a:t>
            </a:r>
            <a:endParaRPr lang="en-US" altLang="zh-CN" sz="4800" b="1" spc="419" dirty="0">
              <a:solidFill>
                <a:schemeClr val="bg1"/>
              </a:solidFill>
              <a:latin typeface="新宋体" panose="02010609030101010101" charset="-122"/>
              <a:ea typeface="新宋体" panose="02010609030101010101" charset="-122"/>
            </a:endParaRPr>
          </a:p>
        </p:txBody>
      </p:sp>
      <p:sp>
        <p:nvSpPr>
          <p:cNvPr id="21" name="文本框 61"/>
          <p:cNvSpPr txBox="1"/>
          <p:nvPr>
            <p:custDataLst>
              <p:tags r:id="rId18"/>
            </p:custDataLst>
          </p:nvPr>
        </p:nvSpPr>
        <p:spPr>
          <a:xfrm>
            <a:off x="8025765" y="5043170"/>
            <a:ext cx="4144645" cy="724535"/>
          </a:xfrm>
          <a:prstGeom prst="rect">
            <a:avLst/>
          </a:prstGeom>
          <a:noFill/>
        </p:spPr>
        <p:txBody>
          <a:bodyPr wrap="square"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00000"/>
              </a:lnSpc>
              <a:spcBef>
                <a:spcPts val="0"/>
              </a:spcBef>
              <a:spcAft>
                <a:spcPts val="800"/>
              </a:spcAft>
              <a:buSzPct val="100000"/>
              <a:buNone/>
            </a:pPr>
            <a:r>
              <a:rPr lang="zh-CN" altLang="en-US" sz="4800" b="1" spc="300" dirty="0">
                <a:solidFill>
                  <a:schemeClr val="bg1"/>
                </a:solidFill>
                <a:latin typeface="宋体" panose="02010600030101010101" pitchFamily="2" charset="-122"/>
                <a:ea typeface="宋体" panose="02010600030101010101" pitchFamily="2" charset="-122"/>
                <a:sym typeface="+mn-lt"/>
              </a:rPr>
              <a:t>创新点及成果</a:t>
            </a:r>
            <a:endParaRPr lang="zh-CN" altLang="en-US" sz="4800" b="1" spc="300" dirty="0">
              <a:solidFill>
                <a:schemeClr val="bg1"/>
              </a:solidFill>
              <a:latin typeface="宋体" panose="02010600030101010101" pitchFamily="2" charset="-122"/>
              <a:ea typeface="宋体" panose="02010600030101010101" pitchFamily="2" charset="-122"/>
              <a:sym typeface="+mn-lt"/>
            </a:endParaRPr>
          </a:p>
        </p:txBody>
      </p:sp>
      <p:sp>
        <p:nvSpPr>
          <p:cNvPr id="39" name="任意多边形: 形状 38"/>
          <p:cNvSpPr/>
          <p:nvPr>
            <p:custDataLst>
              <p:tags r:id="rId19"/>
            </p:custDataLst>
          </p:nvPr>
        </p:nvSpPr>
        <p:spPr>
          <a:xfrm>
            <a:off x="6166540" y="4934547"/>
            <a:ext cx="588371" cy="942434"/>
          </a:xfrm>
          <a:custGeom>
            <a:avLst/>
            <a:gdLst>
              <a:gd name="connsiteX0" fmla="*/ 314051 w 1088572"/>
              <a:gd name="connsiteY0" fmla="*/ 0 h 1044575"/>
              <a:gd name="connsiteX1" fmla="*/ 588371 w 1088572"/>
              <a:gd name="connsiteY1" fmla="*/ 0 h 1044575"/>
              <a:gd name="connsiteX2" fmla="*/ 274320 w 1088572"/>
              <a:gd name="connsiteY2" fmla="*/ 1044574 h 1044575"/>
              <a:gd name="connsiteX3" fmla="*/ 1088572 w 1088572"/>
              <a:gd name="connsiteY3" fmla="*/ 1044574 h 1044575"/>
              <a:gd name="connsiteX4" fmla="*/ 1088572 w 1088572"/>
              <a:gd name="connsiteY4" fmla="*/ 1044575 h 1044575"/>
              <a:gd name="connsiteX5" fmla="*/ 0 w 1088572"/>
              <a:gd name="connsiteY5" fmla="*/ 1044575 h 1044575"/>
              <a:gd name="connsiteX0-1" fmla="*/ 314051 w 1088572"/>
              <a:gd name="connsiteY0-2" fmla="*/ 0 h 1044575"/>
              <a:gd name="connsiteX1-3" fmla="*/ 588371 w 1088572"/>
              <a:gd name="connsiteY1-4" fmla="*/ 0 h 1044575"/>
              <a:gd name="connsiteX2-5" fmla="*/ 274320 w 1088572"/>
              <a:gd name="connsiteY2-6" fmla="*/ 1044574 h 1044575"/>
              <a:gd name="connsiteX3-7" fmla="*/ 1088572 w 1088572"/>
              <a:gd name="connsiteY3-8" fmla="*/ 1044574 h 1044575"/>
              <a:gd name="connsiteX4-9" fmla="*/ 0 w 1088572"/>
              <a:gd name="connsiteY4-10" fmla="*/ 1044575 h 1044575"/>
              <a:gd name="connsiteX5-11" fmla="*/ 314051 w 1088572"/>
              <a:gd name="connsiteY5-12" fmla="*/ 0 h 1044575"/>
              <a:gd name="connsiteX0-13" fmla="*/ 314051 w 588371"/>
              <a:gd name="connsiteY0-14" fmla="*/ 0 h 1044575"/>
              <a:gd name="connsiteX1-15" fmla="*/ 588371 w 588371"/>
              <a:gd name="connsiteY1-16" fmla="*/ 0 h 1044575"/>
              <a:gd name="connsiteX2-17" fmla="*/ 274320 w 588371"/>
              <a:gd name="connsiteY2-18" fmla="*/ 1044574 h 1044575"/>
              <a:gd name="connsiteX3-19" fmla="*/ 0 w 588371"/>
              <a:gd name="connsiteY3-20" fmla="*/ 1044575 h 1044575"/>
              <a:gd name="connsiteX4-21" fmla="*/ 314051 w 588371"/>
              <a:gd name="connsiteY4-22" fmla="*/ 0 h 10445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8371" h="1044575">
                <a:moveTo>
                  <a:pt x="314051" y="0"/>
                </a:moveTo>
                <a:lnTo>
                  <a:pt x="588371" y="0"/>
                </a:lnTo>
                <a:lnTo>
                  <a:pt x="274320" y="1044574"/>
                </a:lnTo>
                <a:lnTo>
                  <a:pt x="0" y="1044575"/>
                </a:lnTo>
                <a:lnTo>
                  <a:pt x="314051" y="0"/>
                </a:lnTo>
                <a:close/>
              </a:path>
            </a:pathLst>
          </a:custGeom>
          <a:gradFill>
            <a:gsLst>
              <a:gs pos="0">
                <a:srgbClr val="99A3B0"/>
              </a:gs>
              <a:gs pos="100000">
                <a:srgbClr val="505358"/>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6" name="组合 5"/>
          <p:cNvGrpSpPr/>
          <p:nvPr/>
        </p:nvGrpSpPr>
        <p:grpSpPr>
          <a:xfrm>
            <a:off x="0" y="0"/>
            <a:ext cx="5943600" cy="3908809"/>
            <a:chOff x="0" y="0"/>
            <a:chExt cx="6897954" cy="4536440"/>
          </a:xfrm>
        </p:grpSpPr>
        <p:sp>
          <p:nvSpPr>
            <p:cNvPr id="20" name="直角三角形 19"/>
            <p:cNvSpPr/>
            <p:nvPr/>
          </p:nvSpPr>
          <p:spPr>
            <a:xfrm flipV="1">
              <a:off x="0" y="0"/>
              <a:ext cx="6897954" cy="4511041"/>
            </a:xfrm>
            <a:prstGeom prst="rtTriangle">
              <a:avLst/>
            </a:prstGeom>
            <a:solidFill>
              <a:srgbClr val="8E8E8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7" name="直角三角形 26"/>
            <p:cNvSpPr/>
            <p:nvPr/>
          </p:nvSpPr>
          <p:spPr>
            <a:xfrm flipV="1">
              <a:off x="0" y="0"/>
              <a:ext cx="5232400" cy="3421822"/>
            </a:xfrm>
            <a:prstGeom prst="r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8" name="直角三角形 27"/>
            <p:cNvSpPr/>
            <p:nvPr/>
          </p:nvSpPr>
          <p:spPr>
            <a:xfrm flipV="1">
              <a:off x="4128" y="3436179"/>
              <a:ext cx="1682439" cy="1100261"/>
            </a:xfrm>
            <a:prstGeom prst="rtTriangle">
              <a:avLst/>
            </a:prstGeom>
            <a:solidFill>
              <a:srgbClr val="9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spTree>
    <p:custDataLst>
      <p:tags r:id="rId20"/>
    </p:custDataLst>
  </p:cSld>
  <p:clrMapOvr>
    <a:masterClrMapping/>
  </p:clrMapOvr>
  <p:transition spd="slow" advClick="0" advTm="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cstate="email"/>
          <a:stretch>
            <a:fillRect/>
          </a:stretch>
        </p:blipFill>
        <p:spPr>
          <a:xfrm>
            <a:off x="0" y="124"/>
            <a:ext cx="12170364" cy="6858000"/>
          </a:xfrm>
          <a:prstGeom prst="rect">
            <a:avLst/>
          </a:prstGeom>
        </p:spPr>
      </p:pic>
      <p:grpSp>
        <p:nvGrpSpPr>
          <p:cNvPr id="7" name="组合 6"/>
          <p:cNvGrpSpPr/>
          <p:nvPr/>
        </p:nvGrpSpPr>
        <p:grpSpPr>
          <a:xfrm>
            <a:off x="-63864" y="-40459"/>
            <a:ext cx="12256135" cy="821690"/>
            <a:chOff x="-63864" y="-40459"/>
            <a:chExt cx="12256135" cy="821690"/>
          </a:xfrm>
        </p:grpSpPr>
        <p:sp>
          <p:nvSpPr>
            <p:cNvPr id="9" name="矩形 8"/>
            <p:cNvSpPr/>
            <p:nvPr/>
          </p:nvSpPr>
          <p:spPr>
            <a:xfrm>
              <a:off x="2330721" y="181"/>
              <a:ext cx="9861550" cy="7810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p:cNvSpPr/>
            <p:nvPr/>
          </p:nvSpPr>
          <p:spPr>
            <a:xfrm>
              <a:off x="-63864" y="-40459"/>
              <a:ext cx="2728595" cy="798195"/>
            </a:xfrm>
            <a:custGeom>
              <a:avLst/>
              <a:gdLst>
                <a:gd name="connsiteX0" fmla="*/ 4615543 w 4963886"/>
                <a:gd name="connsiteY0" fmla="*/ 0 h 798286"/>
                <a:gd name="connsiteX1" fmla="*/ 4963886 w 4963886"/>
                <a:gd name="connsiteY1" fmla="*/ 362858 h 798286"/>
                <a:gd name="connsiteX2" fmla="*/ 4484914 w 4963886"/>
                <a:gd name="connsiteY2" fmla="*/ 798286 h 798286"/>
                <a:gd name="connsiteX3" fmla="*/ 0 w 4963886"/>
                <a:gd name="connsiteY3" fmla="*/ 798286 h 798286"/>
                <a:gd name="connsiteX4" fmla="*/ 14514 w 4963886"/>
                <a:gd name="connsiteY4" fmla="*/ 14515 h 798286"/>
                <a:gd name="connsiteX5" fmla="*/ 4615543 w 4963886"/>
                <a:gd name="connsiteY5" fmla="*/ 0 h 79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3886" h="798286">
                  <a:moveTo>
                    <a:pt x="4615543" y="0"/>
                  </a:moveTo>
                  <a:lnTo>
                    <a:pt x="4963886" y="362858"/>
                  </a:lnTo>
                  <a:lnTo>
                    <a:pt x="4484914" y="798286"/>
                  </a:lnTo>
                  <a:lnTo>
                    <a:pt x="0" y="798286"/>
                  </a:lnTo>
                  <a:lnTo>
                    <a:pt x="14514" y="14515"/>
                  </a:lnTo>
                  <a:lnTo>
                    <a:pt x="4615543" y="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p:cNvSpPr txBox="1"/>
            <p:nvPr/>
          </p:nvSpPr>
          <p:spPr>
            <a:xfrm>
              <a:off x="11085" y="57199"/>
              <a:ext cx="2254250" cy="645160"/>
            </a:xfrm>
            <a:prstGeom prst="rect">
              <a:avLst/>
            </a:prstGeom>
            <a:noFill/>
          </p:spPr>
          <p:txBody>
            <a:bodyPr wrap="none" rtlCol="0">
              <a:spAutoFit/>
              <a:scene3d>
                <a:camera prst="orthographicFront"/>
                <a:lightRig rig="threePt" dir="t"/>
              </a:scene3d>
              <a:sp3d contourW="12700"/>
            </a:bodyPr>
            <a:lstStyle/>
            <a:p>
              <a:pPr algn="ctr"/>
              <a:r>
                <a:rPr lang="en-US" altLang="zh-CN" sz="3600" b="1" dirty="0">
                  <a:solidFill>
                    <a:schemeClr val="bg1"/>
                  </a:solidFill>
                  <a:cs typeface="+mn-ea"/>
                  <a:sym typeface="+mn-lt"/>
                </a:rPr>
                <a:t>03 </a:t>
              </a:r>
              <a:r>
                <a:rPr lang="zh-CN" altLang="en-US" sz="3600" b="1" dirty="0" smtClean="0">
                  <a:solidFill>
                    <a:schemeClr val="bg1"/>
                  </a:solidFill>
                  <a:cs typeface="+mn-ea"/>
                  <a:sym typeface="+mn-lt"/>
                </a:rPr>
                <a:t>创新点</a:t>
              </a:r>
              <a:endParaRPr lang="zh-CN" altLang="en-US" sz="3600" b="1" dirty="0">
                <a:solidFill>
                  <a:schemeClr val="bg1"/>
                </a:solidFill>
                <a:cs typeface="+mn-ea"/>
                <a:sym typeface="+mn-lt"/>
              </a:endParaRPr>
            </a:p>
          </p:txBody>
        </p:sp>
      </p:grpSp>
      <p:sp>
        <p:nvSpPr>
          <p:cNvPr id="2" name="流程图: 终止 1"/>
          <p:cNvSpPr/>
          <p:nvPr userDrawn="1"/>
        </p:nvSpPr>
        <p:spPr>
          <a:xfrm>
            <a:off x="371696" y="1159920"/>
            <a:ext cx="1958988" cy="523096"/>
          </a:xfrm>
          <a:prstGeom prst="flowChartTerminator">
            <a:avLst/>
          </a:prstGeom>
          <a:solidFill>
            <a:srgbClr val="333F50">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lang="zh-CN" altLang="en-US" sz="2400">
                <a:solidFill>
                  <a:srgbClr val="FFFFFF"/>
                </a:solidFill>
              </a:rPr>
              <a:t>    创新点一</a:t>
            </a:r>
            <a:endParaRPr lang="zh-CN" altLang="en-US" sz="2400">
              <a:solidFill>
                <a:srgbClr val="FFFFFF"/>
              </a:solidFill>
            </a:endParaRPr>
          </a:p>
        </p:txBody>
      </p:sp>
      <p:sp>
        <p:nvSpPr>
          <p:cNvPr id="3" name="流程图: 终止 2"/>
          <p:cNvSpPr/>
          <p:nvPr userDrawn="1"/>
        </p:nvSpPr>
        <p:spPr>
          <a:xfrm>
            <a:off x="371696" y="2733750"/>
            <a:ext cx="1958988" cy="523096"/>
          </a:xfrm>
          <a:prstGeom prst="flowChartTerminator">
            <a:avLst/>
          </a:prstGeom>
          <a:solidFill>
            <a:srgbClr val="333F50">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lang="zh-CN" altLang="en-US" sz="2400">
                <a:solidFill>
                  <a:srgbClr val="FFFFFF"/>
                </a:solidFill>
              </a:rPr>
              <a:t>   创新点二</a:t>
            </a:r>
            <a:endParaRPr lang="zh-CN" altLang="en-US" sz="2400">
              <a:solidFill>
                <a:srgbClr val="FFFFFF"/>
              </a:solidFill>
            </a:endParaRPr>
          </a:p>
        </p:txBody>
      </p:sp>
      <p:sp>
        <p:nvSpPr>
          <p:cNvPr id="4" name="流程图: 终止 3"/>
          <p:cNvSpPr/>
          <p:nvPr userDrawn="1"/>
        </p:nvSpPr>
        <p:spPr>
          <a:xfrm>
            <a:off x="436814" y="4542359"/>
            <a:ext cx="1893870" cy="523096"/>
          </a:xfrm>
          <a:prstGeom prst="flowChartTerminator">
            <a:avLst/>
          </a:prstGeom>
          <a:solidFill>
            <a:srgbClr val="333F50">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lang="zh-CN" altLang="en-US" sz="2400">
                <a:solidFill>
                  <a:srgbClr val="FFFFFF"/>
                </a:solidFill>
              </a:rPr>
              <a:t>  创新点三</a:t>
            </a:r>
            <a:endParaRPr lang="zh-CN" altLang="en-US" sz="2400">
              <a:solidFill>
                <a:srgbClr val="FFFFFF"/>
              </a:solidFill>
            </a:endParaRPr>
          </a:p>
        </p:txBody>
      </p:sp>
      <p:sp>
        <p:nvSpPr>
          <p:cNvPr id="14" name="文本框 13"/>
          <p:cNvSpPr txBox="1"/>
          <p:nvPr userDrawn="1"/>
        </p:nvSpPr>
        <p:spPr>
          <a:xfrm>
            <a:off x="436814" y="1847099"/>
            <a:ext cx="4865252" cy="626675"/>
          </a:xfrm>
          <a:prstGeom prst="rect">
            <a:avLst/>
          </a:prstGeom>
        </p:spPr>
        <p:txBody>
          <a:bodyPr wrap="square" rtlCol="0">
            <a:noAutofit/>
          </a:bodyPr>
          <a:p>
            <a:r>
              <a:rPr lang="zh-CN" altLang="en-US" sz="2000" b="1" dirty="0" smtClean="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lt"/>
              </a:rPr>
              <a:t>结合</a:t>
            </a:r>
            <a:r>
              <a:rPr lang="zh-CN" altLang="en-US" sz="2000" b="1"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mn-lt"/>
              </a:rPr>
              <a:t>多假设思想</a:t>
            </a:r>
            <a:r>
              <a:rPr lang="zh-CN" altLang="en-US" sz="2000" b="1" dirty="0" smtClean="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lt"/>
              </a:rPr>
              <a:t>，将</a:t>
            </a:r>
            <a:r>
              <a:rPr lang="zh-CN" altLang="en-US" sz="2000" b="1">
                <a:solidFill>
                  <a:srgbClr val="404040"/>
                </a:solidFill>
                <a:latin typeface="宋体" panose="02010600030101010101" pitchFamily="2" charset="-122"/>
                <a:ea typeface="宋体" panose="02010600030101010101" pitchFamily="2" charset="-122"/>
                <a:cs typeface="宋体" panose="02010600030101010101" pitchFamily="2" charset="-122"/>
                <a:sym typeface="+mn-ea"/>
              </a:rPr>
              <a:t>变分自编码器</a:t>
            </a:r>
            <a:r>
              <a:rPr lang="zh-CN" altLang="en-US" sz="2000" b="1" dirty="0" smtClean="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lt"/>
              </a:rPr>
              <a:t>的解码器部分设计为多头解码器，形成</a:t>
            </a:r>
            <a:r>
              <a:rPr lang="zh-CN" altLang="en-US" sz="2000" b="1"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mn-lt"/>
              </a:rPr>
              <a:t>多头</a:t>
            </a:r>
            <a:r>
              <a:rPr lang="en-US" altLang="zh-CN" sz="2000" b="1"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mn-lt"/>
              </a:rPr>
              <a:t>VAE</a:t>
            </a:r>
            <a:endParaRPr lang="zh-CN" altLang="en-US" sz="2000" b="1"/>
          </a:p>
        </p:txBody>
      </p:sp>
      <p:sp>
        <p:nvSpPr>
          <p:cNvPr id="15" name="文本框 14"/>
          <p:cNvSpPr txBox="1"/>
          <p:nvPr userDrawn="1"/>
        </p:nvSpPr>
        <p:spPr>
          <a:xfrm>
            <a:off x="436843" y="3444684"/>
            <a:ext cx="4865252" cy="626675"/>
          </a:xfrm>
          <a:prstGeom prst="rect">
            <a:avLst/>
          </a:prstGeom>
        </p:spPr>
        <p:txBody>
          <a:bodyPr wrap="square" rtlCol="0">
            <a:noAutofit/>
          </a:bodyPr>
          <a:p>
            <a:r>
              <a:rPr lang="zh-CN" altLang="en-US" sz="2000" b="1" dirty="0" smtClean="0">
                <a:solidFill>
                  <a:schemeClr val="tx1">
                    <a:lumMod val="85000"/>
                    <a:lumOff val="15000"/>
                  </a:schemeClr>
                </a:solidFill>
                <a:latin typeface="宋体" panose="02010600030101010101" pitchFamily="2" charset="-122"/>
                <a:ea typeface="宋体" panose="02010600030101010101" pitchFamily="2" charset="-122"/>
                <a:cs typeface="微软雅黑" panose="020B0503020204020204" charset="-122"/>
              </a:rPr>
              <a:t>采用</a:t>
            </a:r>
            <a:r>
              <a:rPr lang="zh-CN" altLang="en-US" sz="2000" b="1" dirty="0" smtClean="0">
                <a:solidFill>
                  <a:srgbClr val="FF0000"/>
                </a:solidFill>
                <a:latin typeface="宋体" panose="02010600030101010101" pitchFamily="2" charset="-122"/>
                <a:ea typeface="宋体" panose="02010600030101010101" pitchFamily="2" charset="-122"/>
                <a:cs typeface="微软雅黑" panose="020B0503020204020204" charset="-122"/>
              </a:rPr>
              <a:t>双向长短时记忆时间序列</a:t>
            </a:r>
            <a:r>
              <a:rPr lang="zh-CN" altLang="en-US" sz="2000" b="1" dirty="0" smtClean="0">
                <a:solidFill>
                  <a:schemeClr val="tx1">
                    <a:lumMod val="85000"/>
                    <a:lumOff val="15000"/>
                  </a:schemeClr>
                </a:solidFill>
                <a:latin typeface="宋体" panose="02010600030101010101" pitchFamily="2" charset="-122"/>
                <a:ea typeface="宋体" panose="02010600030101010101" pitchFamily="2" charset="-122"/>
                <a:cs typeface="微软雅黑" panose="020B0503020204020204" charset="-122"/>
              </a:rPr>
              <a:t>模型，能够有效地利用输入的前向和后向的特征信息，进一步提高模型检测准确率</a:t>
            </a:r>
            <a:endParaRPr lang="zh-CN" altLang="en-US" sz="2000" b="1"/>
          </a:p>
        </p:txBody>
      </p:sp>
      <p:sp>
        <p:nvSpPr>
          <p:cNvPr id="16" name="文本框 15"/>
          <p:cNvSpPr txBox="1"/>
          <p:nvPr userDrawn="1"/>
        </p:nvSpPr>
        <p:spPr>
          <a:xfrm>
            <a:off x="436843" y="5232987"/>
            <a:ext cx="4865252" cy="626675"/>
          </a:xfrm>
          <a:prstGeom prst="rect">
            <a:avLst/>
          </a:prstGeom>
        </p:spPr>
        <p:txBody>
          <a:bodyPr wrap="square" rtlCol="0">
            <a:noAutofit/>
          </a:bodyPr>
          <a:p>
            <a:r>
              <a:rPr lang="zh-CN" altLang="en-US" sz="2000" b="1">
                <a:solidFill>
                  <a:srgbClr val="404040"/>
                </a:solidFill>
                <a:latin typeface="宋体" panose="02010600030101010101" pitchFamily="2" charset="-122"/>
                <a:ea typeface="宋体" panose="02010600030101010101" pitchFamily="2" charset="-122"/>
                <a:cs typeface="宋体" panose="02010600030101010101" pitchFamily="2" charset="-122"/>
                <a:sym typeface="+mn-ea"/>
              </a:rPr>
              <a:t>提出</a:t>
            </a:r>
            <a:r>
              <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TL</a:t>
            </a:r>
            <a:r>
              <a:rPr lang="zh-CN" altLang="en-US" sz="20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标签</a:t>
            </a:r>
            <a:r>
              <a:rPr lang="zh-CN" altLang="en-US" sz="2000" b="1">
                <a:solidFill>
                  <a:srgbClr val="404040"/>
                </a:solidFill>
                <a:latin typeface="宋体" panose="02010600030101010101" pitchFamily="2" charset="-122"/>
                <a:ea typeface="宋体" panose="02010600030101010101" pitchFamily="2" charset="-122"/>
                <a:cs typeface="宋体" panose="02010600030101010101" pitchFamily="2" charset="-122"/>
                <a:sym typeface="+mn-ea"/>
              </a:rPr>
              <a:t>概念，将多头变分自编码器的</a:t>
            </a:r>
            <a:r>
              <a:rPr lang="en-US" altLang="zh-CN" sz="2000" b="1">
                <a:solidFill>
                  <a:srgbClr val="404040"/>
                </a:solidFill>
                <a:latin typeface="宋体" panose="02010600030101010101" pitchFamily="2" charset="-122"/>
                <a:ea typeface="宋体" panose="02010600030101010101" pitchFamily="2" charset="-122"/>
                <a:cs typeface="宋体" panose="02010600030101010101" pitchFamily="2" charset="-122"/>
                <a:sym typeface="+mn-ea"/>
              </a:rPr>
              <a:t>RMSE</a:t>
            </a:r>
            <a:r>
              <a:rPr lang="zh-CN" altLang="en-US" sz="2000" b="1">
                <a:solidFill>
                  <a:srgbClr val="404040"/>
                </a:solidFill>
                <a:latin typeface="宋体" panose="02010600030101010101" pitchFamily="2" charset="-122"/>
                <a:ea typeface="宋体" panose="02010600030101010101" pitchFamily="2" charset="-122"/>
                <a:cs typeface="宋体" panose="02010600030101010101" pitchFamily="2" charset="-122"/>
                <a:sym typeface="+mn-ea"/>
              </a:rPr>
              <a:t>作为双向时间序列模型的标签，实现多模型的融合</a:t>
            </a:r>
            <a:endParaRPr lang="zh-CN" altLang="en-US" sz="2000" b="1"/>
          </a:p>
        </p:txBody>
      </p:sp>
      <p:grpSp>
        <p:nvGrpSpPr>
          <p:cNvPr id="20" name="组合 19"/>
          <p:cNvGrpSpPr/>
          <p:nvPr userDrawn="1"/>
        </p:nvGrpSpPr>
        <p:grpSpPr>
          <a:xfrm>
            <a:off x="5799702" y="1015922"/>
            <a:ext cx="4751070" cy="2987040"/>
            <a:chOff x="9403" y="2505"/>
            <a:chExt cx="7482" cy="4704"/>
          </a:xfrm>
        </p:grpSpPr>
        <p:sp>
          <p:nvSpPr>
            <p:cNvPr id="8" name="矩形 7"/>
            <p:cNvSpPr/>
            <p:nvPr userDrawn="1"/>
          </p:nvSpPr>
          <p:spPr>
            <a:xfrm rot="20700000">
              <a:off x="9403" y="2505"/>
              <a:ext cx="7483" cy="4705"/>
            </a:xfrm>
            <a:prstGeom prst="rect">
              <a:avLst/>
            </a:prstGeom>
            <a:solidFill>
              <a:srgbClr val="FFFFFF">
                <a:alpha val="100000"/>
              </a:srgbClr>
            </a:solidFill>
            <a:ln w="57150" cap="flat" cmpd="tri" algn="ctr">
              <a:solidFill>
                <a:srgbClr val="A6A6A6">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pic>
          <p:nvPicPr>
            <p:cNvPr id="17" name="图片 16" descr="upload_post_object_v2_608739918"/>
            <p:cNvPicPr>
              <a:picLocks noChangeAspect="1"/>
            </p:cNvPicPr>
            <p:nvPr/>
          </p:nvPicPr>
          <p:blipFill>
            <a:blip r:embed="rId2"/>
            <a:stretch>
              <a:fillRect/>
            </a:stretch>
          </p:blipFill>
          <p:spPr>
            <a:xfrm rot="20700000">
              <a:off x="9631" y="2772"/>
              <a:ext cx="7026" cy="4172"/>
            </a:xfrm>
            <a:prstGeom prst="rect">
              <a:avLst/>
            </a:prstGeom>
            <a:ln w="31750" cmpd="tri">
              <a:noFill/>
              <a:prstDash val="solid"/>
              <a:miter lim="800000"/>
              <a:headEnd/>
              <a:tailEnd/>
            </a:ln>
          </p:spPr>
        </p:pic>
      </p:grpSp>
      <p:pic>
        <p:nvPicPr>
          <p:cNvPr id="28" name="图片 27" descr="upload_post_object_v2_955948379"/>
          <p:cNvPicPr>
            <a:picLocks noChangeAspect="1"/>
          </p:cNvPicPr>
          <p:nvPr/>
        </p:nvPicPr>
        <p:blipFill>
          <a:blip r:embed="rId3"/>
          <a:stretch>
            <a:fillRect/>
          </a:stretch>
        </p:blipFill>
        <p:spPr>
          <a:xfrm>
            <a:off x="6610737" y="1683010"/>
            <a:ext cx="4751730" cy="3007435"/>
          </a:xfrm>
          <a:prstGeom prst="rect">
            <a:avLst/>
          </a:prstGeom>
          <a:ln w="57150" cmpd="tri">
            <a:solidFill>
              <a:srgbClr val="AEB5C0">
                <a:alpha val="100000"/>
              </a:srgbClr>
            </a:solidFill>
            <a:prstDash val="solid"/>
            <a:miter lim="800000"/>
            <a:headEnd/>
            <a:tailEnd/>
          </a:ln>
        </p:spPr>
      </p:pic>
      <p:grpSp>
        <p:nvGrpSpPr>
          <p:cNvPr id="25" name="组合 24"/>
          <p:cNvGrpSpPr/>
          <p:nvPr userDrawn="1"/>
        </p:nvGrpSpPr>
        <p:grpSpPr>
          <a:xfrm rot="900000">
            <a:off x="7034465" y="2866099"/>
            <a:ext cx="4828540" cy="2987040"/>
            <a:chOff x="10297" y="2776"/>
            <a:chExt cx="7604" cy="4704"/>
          </a:xfrm>
        </p:grpSpPr>
        <p:sp>
          <p:nvSpPr>
            <p:cNvPr id="26" name="矩形 25"/>
            <p:cNvSpPr/>
            <p:nvPr userDrawn="1"/>
          </p:nvSpPr>
          <p:spPr>
            <a:xfrm>
              <a:off x="10419" y="2776"/>
              <a:ext cx="7483" cy="4705"/>
            </a:xfrm>
            <a:prstGeom prst="rect">
              <a:avLst/>
            </a:prstGeom>
            <a:solidFill>
              <a:srgbClr val="FFFFFF">
                <a:alpha val="100000"/>
              </a:srgbClr>
            </a:solidFill>
            <a:ln w="57150" cap="flat" cmpd="tri" algn="ctr">
              <a:solidFill>
                <a:srgbClr val="A6A6A6">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pic>
          <p:nvPicPr>
            <p:cNvPr id="27" name="图片 26" descr="upload_post_object_v2_565793215"/>
            <p:cNvPicPr>
              <a:picLocks noChangeAspect="1"/>
            </p:cNvPicPr>
            <p:nvPr/>
          </p:nvPicPr>
          <p:blipFill>
            <a:blip r:embed="rId4"/>
            <a:stretch>
              <a:fillRect/>
            </a:stretch>
          </p:blipFill>
          <p:spPr>
            <a:xfrm>
              <a:off x="10297" y="2776"/>
              <a:ext cx="7606" cy="4705"/>
            </a:xfrm>
            <a:prstGeom prst="rect">
              <a:avLst/>
            </a:prstGeom>
            <a:ln w="31750" cmpd="tri">
              <a:noFill/>
              <a:prstDash val="solid"/>
              <a:miter lim="800000"/>
              <a:headEnd/>
              <a:tailEnd/>
            </a:ln>
          </p:spPr>
        </p:pic>
      </p:grpSp>
      <p:pic>
        <p:nvPicPr>
          <p:cNvPr id="5" name="图片 4" descr="upload_post_object_v2_760116230"/>
          <p:cNvPicPr>
            <a:picLocks noChangeAspect="1"/>
          </p:cNvPicPr>
          <p:nvPr/>
        </p:nvPicPr>
        <p:blipFill>
          <a:blip r:embed="rId5"/>
          <a:stretch>
            <a:fillRect/>
          </a:stretch>
        </p:blipFill>
        <p:spPr>
          <a:xfrm>
            <a:off x="504683" y="1206376"/>
            <a:ext cx="430101" cy="430101"/>
          </a:xfrm>
          <a:prstGeom prst="rect">
            <a:avLst/>
          </a:prstGeom>
        </p:spPr>
      </p:pic>
      <p:pic>
        <p:nvPicPr>
          <p:cNvPr id="11" name="图片 10" descr="upload_post_object_v2_760116230"/>
          <p:cNvPicPr>
            <a:picLocks noChangeAspect="1"/>
          </p:cNvPicPr>
          <p:nvPr/>
        </p:nvPicPr>
        <p:blipFill>
          <a:blip r:embed="rId5"/>
          <a:stretch>
            <a:fillRect/>
          </a:stretch>
        </p:blipFill>
        <p:spPr>
          <a:xfrm>
            <a:off x="504730" y="2780198"/>
            <a:ext cx="430101" cy="430101"/>
          </a:xfrm>
          <a:prstGeom prst="rect">
            <a:avLst/>
          </a:prstGeom>
        </p:spPr>
      </p:pic>
      <p:pic>
        <p:nvPicPr>
          <p:cNvPr id="13" name="图片 12" descr="upload_post_object_v2_760116230"/>
          <p:cNvPicPr>
            <a:picLocks noChangeAspect="1"/>
          </p:cNvPicPr>
          <p:nvPr/>
        </p:nvPicPr>
        <p:blipFill>
          <a:blip r:embed="rId5"/>
          <a:stretch>
            <a:fillRect/>
          </a:stretch>
        </p:blipFill>
        <p:spPr>
          <a:xfrm>
            <a:off x="504730" y="4588832"/>
            <a:ext cx="430101" cy="430101"/>
          </a:xfrm>
          <a:prstGeom prst="rect">
            <a:avLst/>
          </a:prstGeom>
        </p:spPr>
      </p:pic>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 name="图片 40"/>
          <p:cNvPicPr>
            <a:picLocks noChangeAspect="1"/>
          </p:cNvPicPr>
          <p:nvPr/>
        </p:nvPicPr>
        <p:blipFill>
          <a:blip r:embed="rId1" cstate="email"/>
          <a:stretch>
            <a:fillRect/>
          </a:stretch>
        </p:blipFill>
        <p:spPr>
          <a:xfrm>
            <a:off x="635" y="29210"/>
            <a:ext cx="12333605" cy="6858000"/>
          </a:xfrm>
          <a:prstGeom prst="rect">
            <a:avLst/>
          </a:prstGeom>
        </p:spPr>
      </p:pic>
      <p:grpSp>
        <p:nvGrpSpPr>
          <p:cNvPr id="7" name="组合 6"/>
          <p:cNvGrpSpPr/>
          <p:nvPr/>
        </p:nvGrpSpPr>
        <p:grpSpPr>
          <a:xfrm>
            <a:off x="-157377" y="-40440"/>
            <a:ext cx="12852401" cy="875774"/>
            <a:chOff x="1294167" y="67918"/>
            <a:chExt cx="10897497" cy="701339"/>
          </a:xfrm>
        </p:grpSpPr>
        <p:sp>
          <p:nvSpPr>
            <p:cNvPr id="9" name="矩形 8"/>
            <p:cNvSpPr/>
            <p:nvPr/>
          </p:nvSpPr>
          <p:spPr>
            <a:xfrm>
              <a:off x="3934549" y="67918"/>
              <a:ext cx="8257115" cy="7012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300">
                  <a:solidFill>
                    <a:srgbClr val="000000"/>
                  </a:solidFill>
                  <a:latin typeface="Arial" panose="020B0604020202020204" pitchFamily="34" charset="0"/>
                  <a:ea typeface="Arial" panose="020B0604020202020204" pitchFamily="34" charset="0"/>
                  <a:cs typeface="Arial" panose="020B0604020202020204" pitchFamily="34" charset="0"/>
                  <a:sym typeface="+mn-ea"/>
                </a:rPr>
                <a:t>     </a:t>
              </a:r>
              <a:endParaRPr lang="zh-CN" altLang="en-US" sz="2300">
                <a:solidFill>
                  <a:srgbClr val="000000"/>
                </a:solidFill>
                <a:latin typeface="Arial" panose="020B0604020202020204" pitchFamily="34" charset="0"/>
                <a:ea typeface="Arial" panose="020B0604020202020204" pitchFamily="34" charset="0"/>
                <a:cs typeface="Arial" panose="020B0604020202020204" pitchFamily="34" charset="0"/>
                <a:sym typeface="+mn-ea"/>
              </a:endParaRPr>
            </a:p>
            <a:p>
              <a:pPr algn="ct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lt"/>
                </a:rPr>
                <a:t>  </a:t>
              </a:r>
              <a:endPar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8" name="任意多边形: 形状 5"/>
            <p:cNvSpPr/>
            <p:nvPr/>
          </p:nvSpPr>
          <p:spPr>
            <a:xfrm>
              <a:off x="1396261" y="67918"/>
              <a:ext cx="2899968" cy="701339"/>
            </a:xfrm>
            <a:custGeom>
              <a:avLst/>
              <a:gdLst>
                <a:gd name="connsiteX0" fmla="*/ 4615543 w 4963886"/>
                <a:gd name="connsiteY0" fmla="*/ 0 h 798286"/>
                <a:gd name="connsiteX1" fmla="*/ 4963886 w 4963886"/>
                <a:gd name="connsiteY1" fmla="*/ 362858 h 798286"/>
                <a:gd name="connsiteX2" fmla="*/ 4484914 w 4963886"/>
                <a:gd name="connsiteY2" fmla="*/ 798286 h 798286"/>
                <a:gd name="connsiteX3" fmla="*/ 0 w 4963886"/>
                <a:gd name="connsiteY3" fmla="*/ 798286 h 798286"/>
                <a:gd name="connsiteX4" fmla="*/ 14514 w 4963886"/>
                <a:gd name="connsiteY4" fmla="*/ 14515 h 798286"/>
                <a:gd name="connsiteX5" fmla="*/ 4615543 w 4963886"/>
                <a:gd name="connsiteY5" fmla="*/ 0 h 79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3886" h="798286">
                  <a:moveTo>
                    <a:pt x="4615543" y="0"/>
                  </a:moveTo>
                  <a:lnTo>
                    <a:pt x="4963886" y="362858"/>
                  </a:lnTo>
                  <a:lnTo>
                    <a:pt x="4484914" y="798286"/>
                  </a:lnTo>
                  <a:lnTo>
                    <a:pt x="0" y="798286"/>
                  </a:lnTo>
                  <a:lnTo>
                    <a:pt x="14514" y="14515"/>
                  </a:lnTo>
                  <a:lnTo>
                    <a:pt x="4615543" y="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2" name="文本框 11"/>
            <p:cNvSpPr txBox="1"/>
            <p:nvPr/>
          </p:nvSpPr>
          <p:spPr>
            <a:xfrm>
              <a:off x="1294167" y="160197"/>
              <a:ext cx="2803769" cy="516658"/>
            </a:xfrm>
            <a:prstGeom prst="rect">
              <a:avLst/>
            </a:prstGeom>
            <a:noFill/>
          </p:spPr>
          <p:txBody>
            <a:bodyPr wrap="square" rtlCol="0">
              <a:spAutoFit/>
              <a:scene3d>
                <a:camera prst="orthographicFront"/>
                <a:lightRig rig="threePt" dir="t"/>
              </a:scene3d>
              <a:sp3d contourW="12700"/>
            </a:bodyPr>
            <a:p>
              <a:pPr algn="ctr"/>
              <a:r>
                <a:rPr lang="en-US" altLang="zh-CN" sz="3600" b="1" dirty="0" smtClean="0">
                  <a:solidFill>
                    <a:schemeClr val="bg1"/>
                  </a:solidFill>
                  <a:cs typeface="+mn-ea"/>
                  <a:sym typeface="+mn-lt"/>
                </a:rPr>
                <a:t>03 </a:t>
              </a:r>
              <a:r>
                <a:rPr lang="zh-CN" altLang="en-US" sz="3600" b="1" dirty="0" smtClean="0">
                  <a:solidFill>
                    <a:schemeClr val="bg1"/>
                  </a:solidFill>
                  <a:cs typeface="+mn-ea"/>
                  <a:sym typeface="+mn-lt"/>
                </a:rPr>
                <a:t>可交付成果</a:t>
              </a:r>
              <a:endParaRPr lang="zh-CN" altLang="en-US" sz="3600" b="1" dirty="0" smtClean="0">
                <a:solidFill>
                  <a:schemeClr val="bg1"/>
                </a:solidFill>
                <a:cs typeface="+mn-ea"/>
                <a:sym typeface="+mn-lt"/>
              </a:endParaRPr>
            </a:p>
          </p:txBody>
        </p:sp>
      </p:grpSp>
      <p:grpSp>
        <p:nvGrpSpPr>
          <p:cNvPr id="6" name="组合 5"/>
          <p:cNvGrpSpPr/>
          <p:nvPr userDrawn="1"/>
        </p:nvGrpSpPr>
        <p:grpSpPr>
          <a:xfrm>
            <a:off x="-107159" y="1184798"/>
            <a:ext cx="6333532" cy="1500838"/>
            <a:chOff x="17" y="3917"/>
            <a:chExt cx="13963" cy="2966"/>
          </a:xfrm>
        </p:grpSpPr>
        <p:grpSp>
          <p:nvGrpSpPr>
            <p:cNvPr id="39" name="组合 38"/>
            <p:cNvGrpSpPr/>
            <p:nvPr userDrawn="1"/>
          </p:nvGrpSpPr>
          <p:grpSpPr>
            <a:xfrm>
              <a:off x="17" y="3917"/>
              <a:ext cx="13963" cy="2966"/>
              <a:chOff x="17" y="3917"/>
              <a:chExt cx="13963" cy="2966"/>
            </a:xfrm>
          </p:grpSpPr>
          <p:pic>
            <p:nvPicPr>
              <p:cNvPr id="43" name="图片 42" descr="upload_post_object_v2_890693565"/>
              <p:cNvPicPr>
                <a:picLocks noChangeAspect="1"/>
              </p:cNvPicPr>
              <p:nvPr/>
            </p:nvPicPr>
            <p:blipFill>
              <a:blip r:embed="rId2"/>
              <a:srcRect r="47672"/>
              <a:stretch>
                <a:fillRect/>
              </a:stretch>
            </p:blipFill>
            <p:spPr>
              <a:xfrm>
                <a:off x="17" y="3917"/>
                <a:ext cx="10047" cy="2966"/>
              </a:xfrm>
              <a:prstGeom prst="rect">
                <a:avLst/>
              </a:prstGeom>
            </p:spPr>
          </p:pic>
          <p:pic>
            <p:nvPicPr>
              <p:cNvPr id="46" name="图片 45" descr="upload_post_object_v2_093634807"/>
              <p:cNvPicPr>
                <a:picLocks noChangeAspect="1"/>
              </p:cNvPicPr>
              <p:nvPr/>
            </p:nvPicPr>
            <p:blipFill>
              <a:blip r:embed="rId2"/>
              <a:srcRect l="79517"/>
              <a:stretch>
                <a:fillRect/>
              </a:stretch>
            </p:blipFill>
            <p:spPr>
              <a:xfrm>
                <a:off x="10047" y="3917"/>
                <a:ext cx="3933" cy="2966"/>
              </a:xfrm>
              <a:prstGeom prst="rect">
                <a:avLst/>
              </a:prstGeom>
            </p:spPr>
          </p:pic>
        </p:grpSp>
        <p:pic>
          <p:nvPicPr>
            <p:cNvPr id="47" name="图片 46" descr="upload_post_object_v2_827397839"/>
            <p:cNvPicPr>
              <a:picLocks noChangeAspect="1"/>
            </p:cNvPicPr>
            <p:nvPr/>
          </p:nvPicPr>
          <p:blipFill>
            <a:blip r:embed="rId3"/>
            <a:srcRect l="34704" r="61786" b="52817"/>
            <a:stretch>
              <a:fillRect/>
            </a:stretch>
          </p:blipFill>
          <p:spPr>
            <a:xfrm>
              <a:off x="9554" y="3917"/>
              <a:ext cx="624" cy="1338"/>
            </a:xfrm>
            <a:prstGeom prst="rect">
              <a:avLst/>
            </a:prstGeom>
          </p:spPr>
        </p:pic>
      </p:grpSp>
      <p:sp>
        <p:nvSpPr>
          <p:cNvPr id="13" name="Line 10"/>
          <p:cNvSpPr>
            <a:spLocks noChangeShapeType="1"/>
          </p:cNvSpPr>
          <p:nvPr/>
        </p:nvSpPr>
        <p:spPr bwMode="auto">
          <a:xfrm>
            <a:off x="6539865" y="382841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400"/>
          </a:p>
        </p:txBody>
      </p:sp>
      <p:sp>
        <p:nvSpPr>
          <p:cNvPr id="14" name="Line 11"/>
          <p:cNvSpPr>
            <a:spLocks noChangeShapeType="1"/>
          </p:cNvSpPr>
          <p:nvPr/>
        </p:nvSpPr>
        <p:spPr bwMode="auto">
          <a:xfrm>
            <a:off x="6539865" y="382841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400"/>
          </a:p>
        </p:txBody>
      </p:sp>
      <p:grpSp>
        <p:nvGrpSpPr>
          <p:cNvPr id="15" name="组合 14"/>
          <p:cNvGrpSpPr/>
          <p:nvPr/>
        </p:nvGrpSpPr>
        <p:grpSpPr>
          <a:xfrm rot="0">
            <a:off x="5055870" y="2381250"/>
            <a:ext cx="2838450" cy="3900805"/>
            <a:chOff x="4597400" y="1873250"/>
            <a:chExt cx="2997200" cy="4201320"/>
          </a:xfrm>
        </p:grpSpPr>
        <p:sp>
          <p:nvSpPr>
            <p:cNvPr id="22" name="任意多边形 21"/>
            <p:cNvSpPr/>
            <p:nvPr/>
          </p:nvSpPr>
          <p:spPr>
            <a:xfrm>
              <a:off x="5514975" y="5434013"/>
              <a:ext cx="1158876" cy="640557"/>
            </a:xfrm>
            <a:custGeom>
              <a:avLst/>
              <a:gdLst>
                <a:gd name="connsiteX0" fmla="*/ 373064 w 1158876"/>
                <a:gd name="connsiteY0" fmla="*/ 473869 h 640557"/>
                <a:gd name="connsiteX1" fmla="*/ 785813 w 1158876"/>
                <a:gd name="connsiteY1" fmla="*/ 473869 h 640557"/>
                <a:gd name="connsiteX2" fmla="*/ 869157 w 1158876"/>
                <a:gd name="connsiteY2" fmla="*/ 557213 h 640557"/>
                <a:gd name="connsiteX3" fmla="*/ 869156 w 1158876"/>
                <a:gd name="connsiteY3" fmla="*/ 557213 h 640557"/>
                <a:gd name="connsiteX4" fmla="*/ 785812 w 1158876"/>
                <a:gd name="connsiteY4" fmla="*/ 640557 h 640557"/>
                <a:gd name="connsiteX5" fmla="*/ 373064 w 1158876"/>
                <a:gd name="connsiteY5" fmla="*/ 640556 h 640557"/>
                <a:gd name="connsiteX6" fmla="*/ 296270 w 1158876"/>
                <a:gd name="connsiteY6" fmla="*/ 589654 h 640557"/>
                <a:gd name="connsiteX7" fmla="*/ 289720 w 1158876"/>
                <a:gd name="connsiteY7" fmla="*/ 557213 h 640557"/>
                <a:gd name="connsiteX8" fmla="*/ 296270 w 1158876"/>
                <a:gd name="connsiteY8" fmla="*/ 524772 h 640557"/>
                <a:gd name="connsiteX9" fmla="*/ 373064 w 1158876"/>
                <a:gd name="connsiteY9" fmla="*/ 473869 h 640557"/>
                <a:gd name="connsiteX10" fmla="*/ 156369 w 1158876"/>
                <a:gd name="connsiteY10" fmla="*/ 235744 h 640557"/>
                <a:gd name="connsiteX11" fmla="*/ 1002508 w 1158876"/>
                <a:gd name="connsiteY11" fmla="*/ 235744 h 640557"/>
                <a:gd name="connsiteX12" fmla="*/ 1085852 w 1158876"/>
                <a:gd name="connsiteY12" fmla="*/ 319088 h 640557"/>
                <a:gd name="connsiteX13" fmla="*/ 1085851 w 1158876"/>
                <a:gd name="connsiteY13" fmla="*/ 319088 h 640557"/>
                <a:gd name="connsiteX14" fmla="*/ 1002507 w 1158876"/>
                <a:gd name="connsiteY14" fmla="*/ 402432 h 640557"/>
                <a:gd name="connsiteX15" fmla="*/ 156369 w 1158876"/>
                <a:gd name="connsiteY15" fmla="*/ 402431 h 640557"/>
                <a:gd name="connsiteX16" fmla="*/ 79574 w 1158876"/>
                <a:gd name="connsiteY16" fmla="*/ 351528 h 640557"/>
                <a:gd name="connsiteX17" fmla="*/ 73025 w 1158876"/>
                <a:gd name="connsiteY17" fmla="*/ 319087 h 640557"/>
                <a:gd name="connsiteX18" fmla="*/ 79574 w 1158876"/>
                <a:gd name="connsiteY18" fmla="*/ 286646 h 640557"/>
                <a:gd name="connsiteX19" fmla="*/ 156369 w 1158876"/>
                <a:gd name="connsiteY19" fmla="*/ 235744 h 640557"/>
                <a:gd name="connsiteX20" fmla="*/ 83344 w 1158876"/>
                <a:gd name="connsiteY20" fmla="*/ 0 h 640557"/>
                <a:gd name="connsiteX21" fmla="*/ 1075532 w 1158876"/>
                <a:gd name="connsiteY21" fmla="*/ 0 h 640557"/>
                <a:gd name="connsiteX22" fmla="*/ 1158876 w 1158876"/>
                <a:gd name="connsiteY22" fmla="*/ 83344 h 640557"/>
                <a:gd name="connsiteX23" fmla="*/ 1158875 w 1158876"/>
                <a:gd name="connsiteY23" fmla="*/ 83344 h 640557"/>
                <a:gd name="connsiteX24" fmla="*/ 1075531 w 1158876"/>
                <a:gd name="connsiteY24" fmla="*/ 166688 h 640557"/>
                <a:gd name="connsiteX25" fmla="*/ 83344 w 1158876"/>
                <a:gd name="connsiteY25" fmla="*/ 166687 h 640557"/>
                <a:gd name="connsiteX26" fmla="*/ 6549 w 1158876"/>
                <a:gd name="connsiteY26" fmla="*/ 115784 h 640557"/>
                <a:gd name="connsiteX27" fmla="*/ 0 w 1158876"/>
                <a:gd name="connsiteY27" fmla="*/ 83343 h 640557"/>
                <a:gd name="connsiteX28" fmla="*/ 6549 w 1158876"/>
                <a:gd name="connsiteY28" fmla="*/ 50902 h 640557"/>
                <a:gd name="connsiteX29" fmla="*/ 83344 w 1158876"/>
                <a:gd name="connsiteY29" fmla="*/ 0 h 64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58876" h="640557">
                  <a:moveTo>
                    <a:pt x="373064" y="473869"/>
                  </a:moveTo>
                  <a:lnTo>
                    <a:pt x="785813" y="473869"/>
                  </a:lnTo>
                  <a:cubicBezTo>
                    <a:pt x="831843" y="473869"/>
                    <a:pt x="869157" y="511183"/>
                    <a:pt x="869157" y="557213"/>
                  </a:cubicBezTo>
                  <a:lnTo>
                    <a:pt x="869156" y="557213"/>
                  </a:lnTo>
                  <a:cubicBezTo>
                    <a:pt x="869156" y="603243"/>
                    <a:pt x="831842" y="640557"/>
                    <a:pt x="785812" y="640557"/>
                  </a:cubicBezTo>
                  <a:lnTo>
                    <a:pt x="373064" y="640556"/>
                  </a:lnTo>
                  <a:cubicBezTo>
                    <a:pt x="338542" y="640556"/>
                    <a:pt x="308922" y="619567"/>
                    <a:pt x="296270" y="589654"/>
                  </a:cubicBezTo>
                  <a:lnTo>
                    <a:pt x="289720" y="557213"/>
                  </a:lnTo>
                  <a:lnTo>
                    <a:pt x="296270" y="524772"/>
                  </a:lnTo>
                  <a:cubicBezTo>
                    <a:pt x="308922" y="494858"/>
                    <a:pt x="338542" y="473869"/>
                    <a:pt x="373064" y="473869"/>
                  </a:cubicBezTo>
                  <a:close/>
                  <a:moveTo>
                    <a:pt x="156369" y="235744"/>
                  </a:moveTo>
                  <a:lnTo>
                    <a:pt x="1002508" y="235744"/>
                  </a:lnTo>
                  <a:cubicBezTo>
                    <a:pt x="1048538" y="235744"/>
                    <a:pt x="1085852" y="273058"/>
                    <a:pt x="1085852" y="319088"/>
                  </a:cubicBezTo>
                  <a:lnTo>
                    <a:pt x="1085851" y="319088"/>
                  </a:lnTo>
                  <a:cubicBezTo>
                    <a:pt x="1085851" y="365118"/>
                    <a:pt x="1048537" y="402432"/>
                    <a:pt x="1002507" y="402432"/>
                  </a:cubicBezTo>
                  <a:lnTo>
                    <a:pt x="156369" y="402431"/>
                  </a:lnTo>
                  <a:cubicBezTo>
                    <a:pt x="121846" y="402431"/>
                    <a:pt x="92227" y="381442"/>
                    <a:pt x="79574" y="351528"/>
                  </a:cubicBezTo>
                  <a:lnTo>
                    <a:pt x="73025" y="319087"/>
                  </a:lnTo>
                  <a:lnTo>
                    <a:pt x="79574" y="286646"/>
                  </a:lnTo>
                  <a:cubicBezTo>
                    <a:pt x="92227" y="256733"/>
                    <a:pt x="121846" y="235744"/>
                    <a:pt x="156369" y="235744"/>
                  </a:cubicBezTo>
                  <a:close/>
                  <a:moveTo>
                    <a:pt x="83344" y="0"/>
                  </a:moveTo>
                  <a:lnTo>
                    <a:pt x="1075532" y="0"/>
                  </a:lnTo>
                  <a:cubicBezTo>
                    <a:pt x="1121562" y="0"/>
                    <a:pt x="1158876" y="37314"/>
                    <a:pt x="1158876" y="83344"/>
                  </a:cubicBezTo>
                  <a:lnTo>
                    <a:pt x="1158875" y="83344"/>
                  </a:lnTo>
                  <a:cubicBezTo>
                    <a:pt x="1158875" y="129374"/>
                    <a:pt x="1121561" y="166688"/>
                    <a:pt x="1075531" y="166688"/>
                  </a:cubicBezTo>
                  <a:lnTo>
                    <a:pt x="83344" y="166687"/>
                  </a:lnTo>
                  <a:cubicBezTo>
                    <a:pt x="48821" y="166687"/>
                    <a:pt x="19202" y="145698"/>
                    <a:pt x="6549" y="115784"/>
                  </a:cubicBezTo>
                  <a:lnTo>
                    <a:pt x="0" y="83343"/>
                  </a:lnTo>
                  <a:lnTo>
                    <a:pt x="6549" y="50902"/>
                  </a:lnTo>
                  <a:cubicBezTo>
                    <a:pt x="19202" y="20989"/>
                    <a:pt x="48821" y="0"/>
                    <a:pt x="83344" y="0"/>
                  </a:cubicBezTo>
                  <a:close/>
                </a:path>
              </a:pathLst>
            </a:cu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a:p>
          </p:txBody>
        </p:sp>
        <p:sp>
          <p:nvSpPr>
            <p:cNvPr id="16" name="Freeform 12"/>
            <p:cNvSpPr>
              <a:spLocks noEditPoints="1"/>
            </p:cNvSpPr>
            <p:nvPr/>
          </p:nvSpPr>
          <p:spPr bwMode="auto">
            <a:xfrm>
              <a:off x="5211763" y="2809875"/>
              <a:ext cx="1795463" cy="2292350"/>
            </a:xfrm>
            <a:custGeom>
              <a:avLst/>
              <a:gdLst>
                <a:gd name="T0" fmla="*/ 506 w 550"/>
                <a:gd name="T1" fmla="*/ 221 h 703"/>
                <a:gd name="T2" fmla="*/ 503 w 550"/>
                <a:gd name="T3" fmla="*/ 133 h 703"/>
                <a:gd name="T4" fmla="*/ 436 w 550"/>
                <a:gd name="T5" fmla="*/ 124 h 703"/>
                <a:gd name="T6" fmla="*/ 375 w 550"/>
                <a:gd name="T7" fmla="*/ 191 h 703"/>
                <a:gd name="T8" fmla="*/ 347 w 550"/>
                <a:gd name="T9" fmla="*/ 230 h 703"/>
                <a:gd name="T10" fmla="*/ 365 w 550"/>
                <a:gd name="T11" fmla="*/ 173 h 703"/>
                <a:gd name="T12" fmla="*/ 265 w 550"/>
                <a:gd name="T13" fmla="*/ 167 h 703"/>
                <a:gd name="T14" fmla="*/ 259 w 550"/>
                <a:gd name="T15" fmla="*/ 230 h 703"/>
                <a:gd name="T16" fmla="*/ 265 w 550"/>
                <a:gd name="T17" fmla="*/ 73 h 703"/>
                <a:gd name="T18" fmla="*/ 219 w 550"/>
                <a:gd name="T19" fmla="*/ 133 h 703"/>
                <a:gd name="T20" fmla="*/ 170 w 550"/>
                <a:gd name="T21" fmla="*/ 121 h 703"/>
                <a:gd name="T22" fmla="*/ 127 w 550"/>
                <a:gd name="T23" fmla="*/ 216 h 703"/>
                <a:gd name="T24" fmla="*/ 94 w 550"/>
                <a:gd name="T25" fmla="*/ 236 h 703"/>
                <a:gd name="T26" fmla="*/ 97 w 550"/>
                <a:gd name="T27" fmla="*/ 145 h 703"/>
                <a:gd name="T28" fmla="*/ 69 w 550"/>
                <a:gd name="T29" fmla="*/ 121 h 703"/>
                <a:gd name="T30" fmla="*/ 8 w 550"/>
                <a:gd name="T31" fmla="*/ 209 h 703"/>
                <a:gd name="T32" fmla="*/ 17 w 550"/>
                <a:gd name="T33" fmla="*/ 233 h 703"/>
                <a:gd name="T34" fmla="*/ 149 w 550"/>
                <a:gd name="T35" fmla="*/ 458 h 703"/>
                <a:gd name="T36" fmla="*/ 219 w 550"/>
                <a:gd name="T37" fmla="*/ 703 h 703"/>
                <a:gd name="T38" fmla="*/ 164 w 550"/>
                <a:gd name="T39" fmla="*/ 452 h 703"/>
                <a:gd name="T40" fmla="*/ 57 w 550"/>
                <a:gd name="T41" fmla="*/ 206 h 703"/>
                <a:gd name="T42" fmla="*/ 94 w 550"/>
                <a:gd name="T43" fmla="*/ 261 h 703"/>
                <a:gd name="T44" fmla="*/ 146 w 550"/>
                <a:gd name="T45" fmla="*/ 248 h 703"/>
                <a:gd name="T46" fmla="*/ 225 w 550"/>
                <a:gd name="T47" fmla="*/ 230 h 703"/>
                <a:gd name="T48" fmla="*/ 274 w 550"/>
                <a:gd name="T49" fmla="*/ 251 h 703"/>
                <a:gd name="T50" fmla="*/ 347 w 550"/>
                <a:gd name="T51" fmla="*/ 255 h 703"/>
                <a:gd name="T52" fmla="*/ 445 w 550"/>
                <a:gd name="T53" fmla="*/ 248 h 703"/>
                <a:gd name="T54" fmla="*/ 512 w 550"/>
                <a:gd name="T55" fmla="*/ 245 h 703"/>
                <a:gd name="T56" fmla="*/ 321 w 550"/>
                <a:gd name="T57" fmla="*/ 703 h 703"/>
                <a:gd name="T58" fmla="*/ 512 w 550"/>
                <a:gd name="T59" fmla="*/ 276 h 703"/>
                <a:gd name="T60" fmla="*/ 540 w 550"/>
                <a:gd name="T61" fmla="*/ 241 h 703"/>
                <a:gd name="T62" fmla="*/ 527 w 550"/>
                <a:gd name="T63" fmla="*/ 218 h 703"/>
                <a:gd name="T64" fmla="*/ 187 w 550"/>
                <a:gd name="T65" fmla="*/ 233 h 703"/>
                <a:gd name="T66" fmla="*/ 152 w 550"/>
                <a:gd name="T67" fmla="*/ 215 h 703"/>
                <a:gd name="T68" fmla="*/ 179 w 550"/>
                <a:gd name="T69" fmla="*/ 145 h 703"/>
                <a:gd name="T70" fmla="*/ 213 w 550"/>
                <a:gd name="T71" fmla="*/ 191 h 703"/>
                <a:gd name="T72" fmla="*/ 291 w 550"/>
                <a:gd name="T73" fmla="*/ 169 h 703"/>
                <a:gd name="T74" fmla="*/ 333 w 550"/>
                <a:gd name="T75" fmla="*/ 149 h 703"/>
                <a:gd name="T76" fmla="*/ 298 w 550"/>
                <a:gd name="T77" fmla="*/ 212 h 703"/>
                <a:gd name="T78" fmla="*/ 443 w 550"/>
                <a:gd name="T79" fmla="*/ 222 h 703"/>
                <a:gd name="T80" fmla="*/ 404 w 550"/>
                <a:gd name="T81" fmla="*/ 173 h 703"/>
                <a:gd name="T82" fmla="*/ 458 w 550"/>
                <a:gd name="T83" fmla="*/ 16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50" h="703">
                  <a:moveTo>
                    <a:pt x="527" y="218"/>
                  </a:moveTo>
                  <a:cubicBezTo>
                    <a:pt x="522" y="221"/>
                    <a:pt x="514" y="224"/>
                    <a:pt x="506" y="221"/>
                  </a:cubicBezTo>
                  <a:cubicBezTo>
                    <a:pt x="500" y="219"/>
                    <a:pt x="490" y="210"/>
                    <a:pt x="488" y="193"/>
                  </a:cubicBezTo>
                  <a:cubicBezTo>
                    <a:pt x="483" y="168"/>
                    <a:pt x="506" y="145"/>
                    <a:pt x="503" y="133"/>
                  </a:cubicBezTo>
                  <a:cubicBezTo>
                    <a:pt x="500" y="118"/>
                    <a:pt x="478" y="106"/>
                    <a:pt x="469" y="139"/>
                  </a:cubicBezTo>
                  <a:cubicBezTo>
                    <a:pt x="463" y="130"/>
                    <a:pt x="448" y="124"/>
                    <a:pt x="436" y="124"/>
                  </a:cubicBezTo>
                  <a:cubicBezTo>
                    <a:pt x="408" y="124"/>
                    <a:pt x="390" y="139"/>
                    <a:pt x="381" y="164"/>
                  </a:cubicBezTo>
                  <a:cubicBezTo>
                    <a:pt x="378" y="170"/>
                    <a:pt x="375" y="182"/>
                    <a:pt x="375" y="191"/>
                  </a:cubicBezTo>
                  <a:cubicBezTo>
                    <a:pt x="375" y="200"/>
                    <a:pt x="378" y="211"/>
                    <a:pt x="383" y="219"/>
                  </a:cubicBezTo>
                  <a:cubicBezTo>
                    <a:pt x="371" y="227"/>
                    <a:pt x="362" y="230"/>
                    <a:pt x="347" y="230"/>
                  </a:cubicBezTo>
                  <a:cubicBezTo>
                    <a:pt x="341" y="230"/>
                    <a:pt x="332" y="227"/>
                    <a:pt x="323" y="224"/>
                  </a:cubicBezTo>
                  <a:cubicBezTo>
                    <a:pt x="342" y="216"/>
                    <a:pt x="359" y="204"/>
                    <a:pt x="365" y="173"/>
                  </a:cubicBezTo>
                  <a:cubicBezTo>
                    <a:pt x="371" y="141"/>
                    <a:pt x="350" y="114"/>
                    <a:pt x="310" y="120"/>
                  </a:cubicBezTo>
                  <a:cubicBezTo>
                    <a:pt x="293" y="122"/>
                    <a:pt x="271" y="138"/>
                    <a:pt x="265" y="167"/>
                  </a:cubicBezTo>
                  <a:cubicBezTo>
                    <a:pt x="265" y="167"/>
                    <a:pt x="258" y="198"/>
                    <a:pt x="274" y="224"/>
                  </a:cubicBezTo>
                  <a:cubicBezTo>
                    <a:pt x="270" y="227"/>
                    <a:pt x="265" y="230"/>
                    <a:pt x="259" y="230"/>
                  </a:cubicBezTo>
                  <a:cubicBezTo>
                    <a:pt x="236" y="231"/>
                    <a:pt x="243" y="170"/>
                    <a:pt x="243" y="157"/>
                  </a:cubicBezTo>
                  <a:cubicBezTo>
                    <a:pt x="246" y="127"/>
                    <a:pt x="259" y="100"/>
                    <a:pt x="265" y="73"/>
                  </a:cubicBezTo>
                  <a:cubicBezTo>
                    <a:pt x="286" y="0"/>
                    <a:pt x="246" y="3"/>
                    <a:pt x="237" y="36"/>
                  </a:cubicBezTo>
                  <a:cubicBezTo>
                    <a:pt x="231" y="60"/>
                    <a:pt x="222" y="97"/>
                    <a:pt x="219" y="133"/>
                  </a:cubicBezTo>
                  <a:cubicBezTo>
                    <a:pt x="213" y="127"/>
                    <a:pt x="204" y="124"/>
                    <a:pt x="197" y="121"/>
                  </a:cubicBezTo>
                  <a:cubicBezTo>
                    <a:pt x="188" y="118"/>
                    <a:pt x="179" y="118"/>
                    <a:pt x="170" y="121"/>
                  </a:cubicBezTo>
                  <a:cubicBezTo>
                    <a:pt x="152" y="127"/>
                    <a:pt x="133" y="145"/>
                    <a:pt x="127" y="182"/>
                  </a:cubicBezTo>
                  <a:cubicBezTo>
                    <a:pt x="124" y="194"/>
                    <a:pt x="124" y="207"/>
                    <a:pt x="127" y="216"/>
                  </a:cubicBezTo>
                  <a:cubicBezTo>
                    <a:pt x="125" y="217"/>
                    <a:pt x="122" y="220"/>
                    <a:pt x="119" y="223"/>
                  </a:cubicBezTo>
                  <a:cubicBezTo>
                    <a:pt x="111" y="230"/>
                    <a:pt x="101" y="237"/>
                    <a:pt x="94" y="236"/>
                  </a:cubicBezTo>
                  <a:cubicBezTo>
                    <a:pt x="78" y="234"/>
                    <a:pt x="81" y="194"/>
                    <a:pt x="85" y="173"/>
                  </a:cubicBezTo>
                  <a:cubicBezTo>
                    <a:pt x="91" y="160"/>
                    <a:pt x="94" y="151"/>
                    <a:pt x="97" y="145"/>
                  </a:cubicBezTo>
                  <a:cubicBezTo>
                    <a:pt x="100" y="136"/>
                    <a:pt x="100" y="127"/>
                    <a:pt x="97" y="124"/>
                  </a:cubicBezTo>
                  <a:cubicBezTo>
                    <a:pt x="85" y="100"/>
                    <a:pt x="69" y="121"/>
                    <a:pt x="69" y="121"/>
                  </a:cubicBezTo>
                  <a:cubicBezTo>
                    <a:pt x="66" y="127"/>
                    <a:pt x="60" y="142"/>
                    <a:pt x="57" y="164"/>
                  </a:cubicBezTo>
                  <a:cubicBezTo>
                    <a:pt x="48" y="179"/>
                    <a:pt x="36" y="188"/>
                    <a:pt x="8" y="209"/>
                  </a:cubicBezTo>
                  <a:cubicBezTo>
                    <a:pt x="2" y="215"/>
                    <a:pt x="0" y="221"/>
                    <a:pt x="4" y="228"/>
                  </a:cubicBezTo>
                  <a:cubicBezTo>
                    <a:pt x="8" y="234"/>
                    <a:pt x="11" y="233"/>
                    <a:pt x="17" y="233"/>
                  </a:cubicBezTo>
                  <a:cubicBezTo>
                    <a:pt x="23" y="242"/>
                    <a:pt x="30" y="255"/>
                    <a:pt x="39" y="264"/>
                  </a:cubicBezTo>
                  <a:cubicBezTo>
                    <a:pt x="78" y="324"/>
                    <a:pt x="118" y="391"/>
                    <a:pt x="149" y="458"/>
                  </a:cubicBezTo>
                  <a:cubicBezTo>
                    <a:pt x="182" y="531"/>
                    <a:pt x="207" y="600"/>
                    <a:pt x="216" y="673"/>
                  </a:cubicBezTo>
                  <a:cubicBezTo>
                    <a:pt x="217" y="686"/>
                    <a:pt x="218" y="694"/>
                    <a:pt x="219" y="703"/>
                  </a:cubicBezTo>
                  <a:cubicBezTo>
                    <a:pt x="237" y="703"/>
                    <a:pt x="237" y="703"/>
                    <a:pt x="237" y="703"/>
                  </a:cubicBezTo>
                  <a:cubicBezTo>
                    <a:pt x="231" y="618"/>
                    <a:pt x="204" y="534"/>
                    <a:pt x="164" y="452"/>
                  </a:cubicBezTo>
                  <a:cubicBezTo>
                    <a:pt x="127" y="373"/>
                    <a:pt x="78" y="294"/>
                    <a:pt x="33" y="224"/>
                  </a:cubicBezTo>
                  <a:cubicBezTo>
                    <a:pt x="39" y="220"/>
                    <a:pt x="51" y="212"/>
                    <a:pt x="57" y="206"/>
                  </a:cubicBezTo>
                  <a:cubicBezTo>
                    <a:pt x="57" y="209"/>
                    <a:pt x="57" y="215"/>
                    <a:pt x="57" y="218"/>
                  </a:cubicBezTo>
                  <a:cubicBezTo>
                    <a:pt x="60" y="255"/>
                    <a:pt x="79" y="259"/>
                    <a:pt x="94" y="261"/>
                  </a:cubicBezTo>
                  <a:cubicBezTo>
                    <a:pt x="108" y="261"/>
                    <a:pt x="122" y="252"/>
                    <a:pt x="136" y="239"/>
                  </a:cubicBezTo>
                  <a:cubicBezTo>
                    <a:pt x="139" y="242"/>
                    <a:pt x="142" y="246"/>
                    <a:pt x="146" y="248"/>
                  </a:cubicBezTo>
                  <a:cubicBezTo>
                    <a:pt x="158" y="259"/>
                    <a:pt x="179" y="261"/>
                    <a:pt x="192" y="258"/>
                  </a:cubicBezTo>
                  <a:cubicBezTo>
                    <a:pt x="205" y="255"/>
                    <a:pt x="216" y="245"/>
                    <a:pt x="225" y="230"/>
                  </a:cubicBezTo>
                  <a:cubicBezTo>
                    <a:pt x="225" y="236"/>
                    <a:pt x="228" y="242"/>
                    <a:pt x="231" y="245"/>
                  </a:cubicBezTo>
                  <a:cubicBezTo>
                    <a:pt x="240" y="255"/>
                    <a:pt x="259" y="258"/>
                    <a:pt x="274" y="251"/>
                  </a:cubicBezTo>
                  <a:cubicBezTo>
                    <a:pt x="280" y="248"/>
                    <a:pt x="289" y="245"/>
                    <a:pt x="295" y="242"/>
                  </a:cubicBezTo>
                  <a:cubicBezTo>
                    <a:pt x="310" y="248"/>
                    <a:pt x="329" y="255"/>
                    <a:pt x="347" y="255"/>
                  </a:cubicBezTo>
                  <a:cubicBezTo>
                    <a:pt x="368" y="255"/>
                    <a:pt x="387" y="251"/>
                    <a:pt x="402" y="236"/>
                  </a:cubicBezTo>
                  <a:cubicBezTo>
                    <a:pt x="411" y="245"/>
                    <a:pt x="425" y="250"/>
                    <a:pt x="445" y="248"/>
                  </a:cubicBezTo>
                  <a:cubicBezTo>
                    <a:pt x="460" y="246"/>
                    <a:pt x="469" y="239"/>
                    <a:pt x="475" y="227"/>
                  </a:cubicBezTo>
                  <a:cubicBezTo>
                    <a:pt x="481" y="241"/>
                    <a:pt x="498" y="247"/>
                    <a:pt x="512" y="245"/>
                  </a:cubicBezTo>
                  <a:cubicBezTo>
                    <a:pt x="417" y="388"/>
                    <a:pt x="317" y="540"/>
                    <a:pt x="304" y="703"/>
                  </a:cubicBezTo>
                  <a:cubicBezTo>
                    <a:pt x="321" y="703"/>
                    <a:pt x="321" y="703"/>
                    <a:pt x="321" y="703"/>
                  </a:cubicBezTo>
                  <a:cubicBezTo>
                    <a:pt x="321" y="696"/>
                    <a:pt x="321" y="692"/>
                    <a:pt x="323" y="682"/>
                  </a:cubicBezTo>
                  <a:cubicBezTo>
                    <a:pt x="341" y="540"/>
                    <a:pt x="426" y="403"/>
                    <a:pt x="512" y="276"/>
                  </a:cubicBezTo>
                  <a:cubicBezTo>
                    <a:pt x="518" y="267"/>
                    <a:pt x="527" y="255"/>
                    <a:pt x="533" y="243"/>
                  </a:cubicBezTo>
                  <a:cubicBezTo>
                    <a:pt x="540" y="241"/>
                    <a:pt x="540" y="241"/>
                    <a:pt x="540" y="241"/>
                  </a:cubicBezTo>
                  <a:cubicBezTo>
                    <a:pt x="547" y="238"/>
                    <a:pt x="550" y="231"/>
                    <a:pt x="545" y="221"/>
                  </a:cubicBezTo>
                  <a:cubicBezTo>
                    <a:pt x="539" y="215"/>
                    <a:pt x="533" y="215"/>
                    <a:pt x="527" y="218"/>
                  </a:cubicBezTo>
                  <a:close/>
                  <a:moveTo>
                    <a:pt x="213" y="191"/>
                  </a:moveTo>
                  <a:cubicBezTo>
                    <a:pt x="207" y="218"/>
                    <a:pt x="200" y="229"/>
                    <a:pt x="187" y="233"/>
                  </a:cubicBezTo>
                  <a:cubicBezTo>
                    <a:pt x="178" y="236"/>
                    <a:pt x="168" y="233"/>
                    <a:pt x="164" y="230"/>
                  </a:cubicBezTo>
                  <a:cubicBezTo>
                    <a:pt x="158" y="227"/>
                    <a:pt x="152" y="215"/>
                    <a:pt x="152" y="215"/>
                  </a:cubicBezTo>
                  <a:cubicBezTo>
                    <a:pt x="149" y="206"/>
                    <a:pt x="149" y="197"/>
                    <a:pt x="152" y="188"/>
                  </a:cubicBezTo>
                  <a:cubicBezTo>
                    <a:pt x="158" y="164"/>
                    <a:pt x="167" y="148"/>
                    <a:pt x="179" y="145"/>
                  </a:cubicBezTo>
                  <a:cubicBezTo>
                    <a:pt x="187" y="144"/>
                    <a:pt x="198" y="147"/>
                    <a:pt x="204" y="151"/>
                  </a:cubicBezTo>
                  <a:cubicBezTo>
                    <a:pt x="214" y="159"/>
                    <a:pt x="216" y="173"/>
                    <a:pt x="213" y="191"/>
                  </a:cubicBezTo>
                  <a:close/>
                  <a:moveTo>
                    <a:pt x="298" y="212"/>
                  </a:moveTo>
                  <a:cubicBezTo>
                    <a:pt x="295" y="206"/>
                    <a:pt x="287" y="184"/>
                    <a:pt x="291" y="169"/>
                  </a:cubicBezTo>
                  <a:cubicBezTo>
                    <a:pt x="295" y="154"/>
                    <a:pt x="307" y="146"/>
                    <a:pt x="313" y="145"/>
                  </a:cubicBezTo>
                  <a:cubicBezTo>
                    <a:pt x="324" y="144"/>
                    <a:pt x="330" y="146"/>
                    <a:pt x="333" y="149"/>
                  </a:cubicBezTo>
                  <a:cubicBezTo>
                    <a:pt x="338" y="152"/>
                    <a:pt x="340" y="159"/>
                    <a:pt x="339" y="167"/>
                  </a:cubicBezTo>
                  <a:cubicBezTo>
                    <a:pt x="337" y="178"/>
                    <a:pt x="321" y="203"/>
                    <a:pt x="298" y="212"/>
                  </a:cubicBezTo>
                  <a:close/>
                  <a:moveTo>
                    <a:pt x="461" y="193"/>
                  </a:moveTo>
                  <a:cubicBezTo>
                    <a:pt x="461" y="202"/>
                    <a:pt x="455" y="221"/>
                    <a:pt x="443" y="222"/>
                  </a:cubicBezTo>
                  <a:cubicBezTo>
                    <a:pt x="421" y="224"/>
                    <a:pt x="411" y="215"/>
                    <a:pt x="405" y="206"/>
                  </a:cubicBezTo>
                  <a:cubicBezTo>
                    <a:pt x="399" y="197"/>
                    <a:pt x="401" y="182"/>
                    <a:pt x="404" y="173"/>
                  </a:cubicBezTo>
                  <a:cubicBezTo>
                    <a:pt x="410" y="157"/>
                    <a:pt x="420" y="148"/>
                    <a:pt x="436" y="148"/>
                  </a:cubicBezTo>
                  <a:cubicBezTo>
                    <a:pt x="445" y="148"/>
                    <a:pt x="454" y="154"/>
                    <a:pt x="458" y="165"/>
                  </a:cubicBezTo>
                  <a:cubicBezTo>
                    <a:pt x="461" y="173"/>
                    <a:pt x="460" y="188"/>
                    <a:pt x="461" y="193"/>
                  </a:cubicBezTo>
                  <a:close/>
                </a:path>
              </a:pathLst>
            </a:custGeom>
            <a:solidFill>
              <a:srgbClr val="244C89"/>
            </a:solidFill>
            <a:ln>
              <a:noFill/>
            </a:ln>
          </p:spPr>
          <p:txBody>
            <a:bodyPr vert="horz" wrap="square" lIns="91440" tIns="45720" rIns="91440" bIns="45720" numCol="1" anchor="t" anchorCtr="0" compatLnSpc="1"/>
            <a:lstStyle/>
            <a:p>
              <a:pPr>
                <a:lnSpc>
                  <a:spcPct val="120000"/>
                </a:lnSpc>
              </a:pPr>
              <a:endParaRPr lang="zh-CN" altLang="en-US" sz="1400"/>
            </a:p>
          </p:txBody>
        </p:sp>
        <p:sp>
          <p:nvSpPr>
            <p:cNvPr id="17" name="Freeform 13"/>
            <p:cNvSpPr/>
            <p:nvPr/>
          </p:nvSpPr>
          <p:spPr bwMode="auto">
            <a:xfrm>
              <a:off x="4597400" y="1873250"/>
              <a:ext cx="1390650" cy="1624013"/>
            </a:xfrm>
            <a:custGeom>
              <a:avLst/>
              <a:gdLst>
                <a:gd name="T0" fmla="*/ 70 w 426"/>
                <a:gd name="T1" fmla="*/ 498 h 498"/>
                <a:gd name="T2" fmla="*/ 67 w 426"/>
                <a:gd name="T3" fmla="*/ 444 h 498"/>
                <a:gd name="T4" fmla="*/ 183 w 426"/>
                <a:gd name="T5" fmla="*/ 178 h 498"/>
                <a:gd name="T6" fmla="*/ 426 w 426"/>
                <a:gd name="T7" fmla="*/ 70 h 498"/>
                <a:gd name="T8" fmla="*/ 426 w 426"/>
                <a:gd name="T9" fmla="*/ 0 h 498"/>
                <a:gd name="T10" fmla="*/ 134 w 426"/>
                <a:gd name="T11" fmla="*/ 129 h 498"/>
                <a:gd name="T12" fmla="*/ 0 w 426"/>
                <a:gd name="T13" fmla="*/ 444 h 498"/>
                <a:gd name="T14" fmla="*/ 2 w 426"/>
                <a:gd name="T15" fmla="*/ 498 h 498"/>
                <a:gd name="T16" fmla="*/ 70 w 426"/>
                <a:gd name="T17"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98">
                  <a:moveTo>
                    <a:pt x="70" y="498"/>
                  </a:moveTo>
                  <a:cubicBezTo>
                    <a:pt x="68" y="481"/>
                    <a:pt x="67" y="464"/>
                    <a:pt x="67" y="444"/>
                  </a:cubicBezTo>
                  <a:cubicBezTo>
                    <a:pt x="67" y="338"/>
                    <a:pt x="109" y="244"/>
                    <a:pt x="183" y="178"/>
                  </a:cubicBezTo>
                  <a:cubicBezTo>
                    <a:pt x="246" y="117"/>
                    <a:pt x="332" y="77"/>
                    <a:pt x="426" y="70"/>
                  </a:cubicBezTo>
                  <a:cubicBezTo>
                    <a:pt x="426" y="0"/>
                    <a:pt x="426" y="0"/>
                    <a:pt x="426" y="0"/>
                  </a:cubicBezTo>
                  <a:cubicBezTo>
                    <a:pt x="313" y="7"/>
                    <a:pt x="209" y="57"/>
                    <a:pt x="134" y="129"/>
                  </a:cubicBezTo>
                  <a:cubicBezTo>
                    <a:pt x="51" y="208"/>
                    <a:pt x="0" y="320"/>
                    <a:pt x="0" y="444"/>
                  </a:cubicBezTo>
                  <a:cubicBezTo>
                    <a:pt x="0" y="464"/>
                    <a:pt x="0" y="481"/>
                    <a:pt x="2" y="498"/>
                  </a:cubicBezTo>
                  <a:lnTo>
                    <a:pt x="70" y="498"/>
                  </a:lnTo>
                  <a:close/>
                </a:path>
              </a:pathLst>
            </a:custGeom>
            <a:solidFill>
              <a:srgbClr val="244C89"/>
            </a:solidFill>
            <a:ln>
              <a:noFill/>
            </a:ln>
          </p:spPr>
          <p:txBody>
            <a:bodyPr vert="horz" wrap="square" lIns="91440" tIns="45720" rIns="91440" bIns="45720" numCol="1" anchor="t" anchorCtr="0" compatLnSpc="1"/>
            <a:lstStyle/>
            <a:p>
              <a:pPr>
                <a:lnSpc>
                  <a:spcPct val="120000"/>
                </a:lnSpc>
              </a:pPr>
              <a:endParaRPr lang="zh-CN" altLang="en-US" sz="1400"/>
            </a:p>
          </p:txBody>
        </p:sp>
        <p:sp>
          <p:nvSpPr>
            <p:cNvPr id="18" name="Freeform 14"/>
            <p:cNvSpPr/>
            <p:nvPr/>
          </p:nvSpPr>
          <p:spPr bwMode="auto">
            <a:xfrm>
              <a:off x="4637088" y="3692525"/>
              <a:ext cx="1350963" cy="1627188"/>
            </a:xfrm>
            <a:custGeom>
              <a:avLst/>
              <a:gdLst>
                <a:gd name="T0" fmla="*/ 250 w 414"/>
                <a:gd name="T1" fmla="*/ 344 h 499"/>
                <a:gd name="T2" fmla="*/ 229 w 414"/>
                <a:gd name="T3" fmla="*/ 250 h 499"/>
                <a:gd name="T4" fmla="*/ 143 w 414"/>
                <a:gd name="T5" fmla="*/ 123 h 499"/>
                <a:gd name="T6" fmla="*/ 70 w 414"/>
                <a:gd name="T7" fmla="*/ 0 h 499"/>
                <a:gd name="T8" fmla="*/ 0 w 414"/>
                <a:gd name="T9" fmla="*/ 0 h 499"/>
                <a:gd name="T10" fmla="*/ 91 w 414"/>
                <a:gd name="T11" fmla="*/ 166 h 499"/>
                <a:gd name="T12" fmla="*/ 165 w 414"/>
                <a:gd name="T13" fmla="*/ 275 h 499"/>
                <a:gd name="T14" fmla="*/ 183 w 414"/>
                <a:gd name="T15" fmla="*/ 351 h 499"/>
                <a:gd name="T16" fmla="*/ 250 w 414"/>
                <a:gd name="T17" fmla="*/ 487 h 499"/>
                <a:gd name="T18" fmla="*/ 278 w 414"/>
                <a:gd name="T19" fmla="*/ 499 h 499"/>
                <a:gd name="T20" fmla="*/ 414 w 414"/>
                <a:gd name="T21" fmla="*/ 499 h 499"/>
                <a:gd name="T22" fmla="*/ 414 w 414"/>
                <a:gd name="T23" fmla="*/ 438 h 499"/>
                <a:gd name="T24" fmla="*/ 294 w 414"/>
                <a:gd name="T25" fmla="*/ 438 h 499"/>
                <a:gd name="T26" fmla="*/ 250 w 414"/>
                <a:gd name="T27" fmla="*/ 34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499">
                  <a:moveTo>
                    <a:pt x="250" y="344"/>
                  </a:moveTo>
                  <a:cubicBezTo>
                    <a:pt x="250" y="320"/>
                    <a:pt x="247" y="293"/>
                    <a:pt x="229" y="250"/>
                  </a:cubicBezTo>
                  <a:cubicBezTo>
                    <a:pt x="204" y="196"/>
                    <a:pt x="174" y="156"/>
                    <a:pt x="143" y="123"/>
                  </a:cubicBezTo>
                  <a:cubicBezTo>
                    <a:pt x="116" y="88"/>
                    <a:pt x="88" y="54"/>
                    <a:pt x="70" y="0"/>
                  </a:cubicBezTo>
                  <a:cubicBezTo>
                    <a:pt x="0" y="0"/>
                    <a:pt x="0" y="0"/>
                    <a:pt x="0" y="0"/>
                  </a:cubicBezTo>
                  <a:cubicBezTo>
                    <a:pt x="18" y="76"/>
                    <a:pt x="55" y="121"/>
                    <a:pt x="91" y="166"/>
                  </a:cubicBezTo>
                  <a:cubicBezTo>
                    <a:pt x="119" y="196"/>
                    <a:pt x="146" y="229"/>
                    <a:pt x="165" y="275"/>
                  </a:cubicBezTo>
                  <a:cubicBezTo>
                    <a:pt x="180" y="308"/>
                    <a:pt x="180" y="332"/>
                    <a:pt x="183" y="351"/>
                  </a:cubicBezTo>
                  <a:cubicBezTo>
                    <a:pt x="186" y="390"/>
                    <a:pt x="192" y="420"/>
                    <a:pt x="250" y="487"/>
                  </a:cubicBezTo>
                  <a:cubicBezTo>
                    <a:pt x="259" y="496"/>
                    <a:pt x="268" y="499"/>
                    <a:pt x="278" y="499"/>
                  </a:cubicBezTo>
                  <a:cubicBezTo>
                    <a:pt x="278" y="499"/>
                    <a:pt x="278" y="499"/>
                    <a:pt x="414" y="499"/>
                  </a:cubicBezTo>
                  <a:cubicBezTo>
                    <a:pt x="414" y="438"/>
                    <a:pt x="414" y="438"/>
                    <a:pt x="414" y="438"/>
                  </a:cubicBezTo>
                  <a:cubicBezTo>
                    <a:pt x="361" y="438"/>
                    <a:pt x="313" y="438"/>
                    <a:pt x="294" y="438"/>
                  </a:cubicBezTo>
                  <a:cubicBezTo>
                    <a:pt x="258" y="392"/>
                    <a:pt x="253" y="369"/>
                    <a:pt x="250" y="344"/>
                  </a:cubicBezTo>
                  <a:close/>
                </a:path>
              </a:pathLst>
            </a:custGeom>
            <a:solidFill>
              <a:srgbClr val="244C89"/>
            </a:solidFill>
            <a:ln>
              <a:noFill/>
            </a:ln>
          </p:spPr>
          <p:txBody>
            <a:bodyPr vert="horz" wrap="square" lIns="91440" tIns="45720" rIns="91440" bIns="45720" numCol="1" anchor="t" anchorCtr="0" compatLnSpc="1"/>
            <a:lstStyle/>
            <a:p>
              <a:pPr>
                <a:lnSpc>
                  <a:spcPct val="120000"/>
                </a:lnSpc>
              </a:pPr>
              <a:endParaRPr lang="zh-CN" altLang="en-US" sz="1400"/>
            </a:p>
          </p:txBody>
        </p:sp>
        <p:sp>
          <p:nvSpPr>
            <p:cNvPr id="19" name="Freeform 15"/>
            <p:cNvSpPr/>
            <p:nvPr/>
          </p:nvSpPr>
          <p:spPr bwMode="auto">
            <a:xfrm>
              <a:off x="6203950" y="1873250"/>
              <a:ext cx="1390650" cy="1624013"/>
            </a:xfrm>
            <a:custGeom>
              <a:avLst/>
              <a:gdLst>
                <a:gd name="T0" fmla="*/ 356 w 426"/>
                <a:gd name="T1" fmla="*/ 444 h 498"/>
                <a:gd name="T2" fmla="*/ 353 w 426"/>
                <a:gd name="T3" fmla="*/ 498 h 498"/>
                <a:gd name="T4" fmla="*/ 424 w 426"/>
                <a:gd name="T5" fmla="*/ 498 h 498"/>
                <a:gd name="T6" fmla="*/ 426 w 426"/>
                <a:gd name="T7" fmla="*/ 444 h 498"/>
                <a:gd name="T8" fmla="*/ 292 w 426"/>
                <a:gd name="T9" fmla="*/ 129 h 498"/>
                <a:gd name="T10" fmla="*/ 0 w 426"/>
                <a:gd name="T11" fmla="*/ 0 h 498"/>
                <a:gd name="T12" fmla="*/ 0 w 426"/>
                <a:gd name="T13" fmla="*/ 70 h 498"/>
                <a:gd name="T14" fmla="*/ 243 w 426"/>
                <a:gd name="T15" fmla="*/ 178 h 498"/>
                <a:gd name="T16" fmla="*/ 356 w 426"/>
                <a:gd name="T17" fmla="*/ 44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98">
                  <a:moveTo>
                    <a:pt x="356" y="444"/>
                  </a:moveTo>
                  <a:cubicBezTo>
                    <a:pt x="356" y="464"/>
                    <a:pt x="355" y="481"/>
                    <a:pt x="353" y="498"/>
                  </a:cubicBezTo>
                  <a:cubicBezTo>
                    <a:pt x="424" y="498"/>
                    <a:pt x="424" y="498"/>
                    <a:pt x="424" y="498"/>
                  </a:cubicBezTo>
                  <a:cubicBezTo>
                    <a:pt x="426" y="481"/>
                    <a:pt x="426" y="464"/>
                    <a:pt x="426" y="444"/>
                  </a:cubicBezTo>
                  <a:cubicBezTo>
                    <a:pt x="426" y="320"/>
                    <a:pt x="374" y="208"/>
                    <a:pt x="292" y="129"/>
                  </a:cubicBezTo>
                  <a:cubicBezTo>
                    <a:pt x="214" y="57"/>
                    <a:pt x="114" y="8"/>
                    <a:pt x="0" y="0"/>
                  </a:cubicBezTo>
                  <a:cubicBezTo>
                    <a:pt x="0" y="70"/>
                    <a:pt x="0" y="70"/>
                    <a:pt x="0" y="70"/>
                  </a:cubicBezTo>
                  <a:cubicBezTo>
                    <a:pt x="95" y="78"/>
                    <a:pt x="180" y="118"/>
                    <a:pt x="243" y="178"/>
                  </a:cubicBezTo>
                  <a:cubicBezTo>
                    <a:pt x="313" y="244"/>
                    <a:pt x="356" y="338"/>
                    <a:pt x="356" y="444"/>
                  </a:cubicBezTo>
                  <a:close/>
                </a:path>
              </a:pathLst>
            </a:custGeom>
            <a:solidFill>
              <a:srgbClr val="244C89"/>
            </a:solidFill>
            <a:ln>
              <a:noFill/>
            </a:ln>
          </p:spPr>
          <p:txBody>
            <a:bodyPr vert="horz" wrap="square" lIns="91440" tIns="45720" rIns="91440" bIns="45720" numCol="1" anchor="t" anchorCtr="0" compatLnSpc="1"/>
            <a:lstStyle/>
            <a:p>
              <a:pPr>
                <a:lnSpc>
                  <a:spcPct val="120000"/>
                </a:lnSpc>
              </a:pPr>
              <a:endParaRPr lang="zh-CN" altLang="en-US" sz="1400"/>
            </a:p>
          </p:txBody>
        </p:sp>
        <p:sp>
          <p:nvSpPr>
            <p:cNvPr id="20" name="Freeform 16"/>
            <p:cNvSpPr/>
            <p:nvPr/>
          </p:nvSpPr>
          <p:spPr bwMode="auto">
            <a:xfrm>
              <a:off x="6203950" y="3692525"/>
              <a:ext cx="1350963" cy="1627188"/>
            </a:xfrm>
            <a:custGeom>
              <a:avLst/>
              <a:gdLst>
                <a:gd name="T0" fmla="*/ 341 w 414"/>
                <a:gd name="T1" fmla="*/ 0 h 499"/>
                <a:gd name="T2" fmla="*/ 268 w 414"/>
                <a:gd name="T3" fmla="*/ 123 h 499"/>
                <a:gd name="T4" fmla="*/ 185 w 414"/>
                <a:gd name="T5" fmla="*/ 250 h 499"/>
                <a:gd name="T6" fmla="*/ 161 w 414"/>
                <a:gd name="T7" fmla="*/ 344 h 499"/>
                <a:gd name="T8" fmla="*/ 118 w 414"/>
                <a:gd name="T9" fmla="*/ 438 h 499"/>
                <a:gd name="T10" fmla="*/ 0 w 414"/>
                <a:gd name="T11" fmla="*/ 438 h 499"/>
                <a:gd name="T12" fmla="*/ 0 w 414"/>
                <a:gd name="T13" fmla="*/ 499 h 499"/>
                <a:gd name="T14" fmla="*/ 133 w 414"/>
                <a:gd name="T15" fmla="*/ 499 h 499"/>
                <a:gd name="T16" fmla="*/ 158 w 414"/>
                <a:gd name="T17" fmla="*/ 490 h 499"/>
                <a:gd name="T18" fmla="*/ 228 w 414"/>
                <a:gd name="T19" fmla="*/ 351 h 499"/>
                <a:gd name="T20" fmla="*/ 249 w 414"/>
                <a:gd name="T21" fmla="*/ 275 h 499"/>
                <a:gd name="T22" fmla="*/ 320 w 414"/>
                <a:gd name="T23" fmla="*/ 166 h 499"/>
                <a:gd name="T24" fmla="*/ 414 w 414"/>
                <a:gd name="T25" fmla="*/ 0 h 499"/>
                <a:gd name="T26" fmla="*/ 341 w 414"/>
                <a:gd name="T2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499">
                  <a:moveTo>
                    <a:pt x="341" y="0"/>
                  </a:moveTo>
                  <a:cubicBezTo>
                    <a:pt x="325" y="54"/>
                    <a:pt x="297" y="88"/>
                    <a:pt x="268" y="123"/>
                  </a:cubicBezTo>
                  <a:cubicBezTo>
                    <a:pt x="237" y="156"/>
                    <a:pt x="207" y="196"/>
                    <a:pt x="185" y="250"/>
                  </a:cubicBezTo>
                  <a:cubicBezTo>
                    <a:pt x="167" y="293"/>
                    <a:pt x="164" y="320"/>
                    <a:pt x="161" y="344"/>
                  </a:cubicBezTo>
                  <a:cubicBezTo>
                    <a:pt x="158" y="369"/>
                    <a:pt x="155" y="392"/>
                    <a:pt x="118" y="438"/>
                  </a:cubicBezTo>
                  <a:cubicBezTo>
                    <a:pt x="118" y="438"/>
                    <a:pt x="63" y="438"/>
                    <a:pt x="0" y="438"/>
                  </a:cubicBezTo>
                  <a:cubicBezTo>
                    <a:pt x="0" y="499"/>
                    <a:pt x="0" y="499"/>
                    <a:pt x="0" y="499"/>
                  </a:cubicBezTo>
                  <a:cubicBezTo>
                    <a:pt x="37" y="499"/>
                    <a:pt x="81" y="499"/>
                    <a:pt x="133" y="499"/>
                  </a:cubicBezTo>
                  <a:cubicBezTo>
                    <a:pt x="142" y="499"/>
                    <a:pt x="152" y="496"/>
                    <a:pt x="158" y="490"/>
                  </a:cubicBezTo>
                  <a:cubicBezTo>
                    <a:pt x="222" y="420"/>
                    <a:pt x="225" y="390"/>
                    <a:pt x="228" y="351"/>
                  </a:cubicBezTo>
                  <a:cubicBezTo>
                    <a:pt x="231" y="332"/>
                    <a:pt x="234" y="308"/>
                    <a:pt x="249" y="275"/>
                  </a:cubicBezTo>
                  <a:cubicBezTo>
                    <a:pt x="268" y="229"/>
                    <a:pt x="295" y="196"/>
                    <a:pt x="320" y="166"/>
                  </a:cubicBezTo>
                  <a:cubicBezTo>
                    <a:pt x="358" y="121"/>
                    <a:pt x="395" y="76"/>
                    <a:pt x="414" y="0"/>
                  </a:cubicBezTo>
                  <a:lnTo>
                    <a:pt x="341" y="0"/>
                  </a:lnTo>
                  <a:close/>
                </a:path>
              </a:pathLst>
            </a:custGeom>
            <a:solidFill>
              <a:srgbClr val="244C89"/>
            </a:solidFill>
            <a:ln>
              <a:noFill/>
            </a:ln>
          </p:spPr>
          <p:txBody>
            <a:bodyPr vert="horz" wrap="square" lIns="91440" tIns="45720" rIns="91440" bIns="45720" numCol="1" anchor="t" anchorCtr="0" compatLnSpc="1"/>
            <a:lstStyle/>
            <a:p>
              <a:pPr>
                <a:lnSpc>
                  <a:spcPct val="120000"/>
                </a:lnSpc>
              </a:pPr>
              <a:endParaRPr lang="zh-CN" altLang="en-US" sz="1400"/>
            </a:p>
          </p:txBody>
        </p:sp>
      </p:grpSp>
      <p:sp>
        <p:nvSpPr>
          <p:cNvPr id="23" name="椭圆 22"/>
          <p:cNvSpPr/>
          <p:nvPr/>
        </p:nvSpPr>
        <p:spPr>
          <a:xfrm>
            <a:off x="5253990" y="2707005"/>
            <a:ext cx="448945" cy="440690"/>
          </a:xfrm>
          <a:prstGeom prst="ellipse">
            <a:avLst/>
          </a:prstGeom>
          <a:solidFill>
            <a:schemeClr val="bg1"/>
          </a:solidFill>
          <a:ln w="28575">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000" b="1" dirty="0" smtClean="0">
                <a:solidFill>
                  <a:srgbClr val="313D51"/>
                </a:solidFill>
                <a:latin typeface="Agency FB" panose="020B0503020202020204" pitchFamily="34" charset="0"/>
              </a:rPr>
              <a:t>1</a:t>
            </a:r>
            <a:endParaRPr lang="zh-CN" altLang="en-US" sz="2000" b="1" dirty="0">
              <a:solidFill>
                <a:srgbClr val="313D51"/>
              </a:solidFill>
              <a:latin typeface="Agency FB" panose="020B0503020202020204" pitchFamily="34" charset="0"/>
            </a:endParaRPr>
          </a:p>
        </p:txBody>
      </p:sp>
      <p:sp>
        <p:nvSpPr>
          <p:cNvPr id="24" name="椭圆 23"/>
          <p:cNvSpPr/>
          <p:nvPr/>
        </p:nvSpPr>
        <p:spPr>
          <a:xfrm>
            <a:off x="7238365" y="2707005"/>
            <a:ext cx="449580" cy="440690"/>
          </a:xfrm>
          <a:prstGeom prst="ellipse">
            <a:avLst/>
          </a:prstGeom>
          <a:solidFill>
            <a:schemeClr val="bg1"/>
          </a:solidFill>
          <a:ln w="28575">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000" b="1" dirty="0" smtClean="0">
                <a:solidFill>
                  <a:srgbClr val="313D51"/>
                </a:solidFill>
                <a:latin typeface="Agency FB" panose="020B0503020202020204" pitchFamily="34" charset="0"/>
              </a:rPr>
              <a:t>2</a:t>
            </a:r>
            <a:endParaRPr lang="zh-CN" altLang="en-US" sz="2000" b="1" dirty="0">
              <a:solidFill>
                <a:srgbClr val="313D51"/>
              </a:solidFill>
              <a:latin typeface="Agency FB" panose="020B0503020202020204" pitchFamily="34" charset="0"/>
            </a:endParaRPr>
          </a:p>
        </p:txBody>
      </p:sp>
      <p:sp>
        <p:nvSpPr>
          <p:cNvPr id="25" name="椭圆 24"/>
          <p:cNvSpPr/>
          <p:nvPr/>
        </p:nvSpPr>
        <p:spPr>
          <a:xfrm>
            <a:off x="5411470" y="4582160"/>
            <a:ext cx="449580" cy="440690"/>
          </a:xfrm>
          <a:prstGeom prst="ellipse">
            <a:avLst/>
          </a:prstGeom>
          <a:solidFill>
            <a:schemeClr val="bg1"/>
          </a:solidFill>
          <a:ln w="28575">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000" b="1" dirty="0" smtClean="0">
                <a:solidFill>
                  <a:srgbClr val="313D51"/>
                </a:solidFill>
                <a:latin typeface="Agency FB" panose="020B0503020202020204" pitchFamily="34" charset="0"/>
              </a:rPr>
              <a:t>3</a:t>
            </a:r>
            <a:endParaRPr lang="zh-CN" altLang="en-US" sz="2000" b="1" dirty="0">
              <a:solidFill>
                <a:srgbClr val="313D51"/>
              </a:solidFill>
              <a:latin typeface="Agency FB" panose="020B0503020202020204" pitchFamily="34" charset="0"/>
            </a:endParaRPr>
          </a:p>
        </p:txBody>
      </p:sp>
      <p:sp>
        <p:nvSpPr>
          <p:cNvPr id="26" name="椭圆 25"/>
          <p:cNvSpPr/>
          <p:nvPr/>
        </p:nvSpPr>
        <p:spPr>
          <a:xfrm>
            <a:off x="7093585" y="4582160"/>
            <a:ext cx="449580" cy="440690"/>
          </a:xfrm>
          <a:prstGeom prst="ellipse">
            <a:avLst/>
          </a:prstGeom>
          <a:solidFill>
            <a:schemeClr val="bg1"/>
          </a:solidFill>
          <a:ln w="28575">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000" b="1" dirty="0" smtClean="0">
                <a:solidFill>
                  <a:srgbClr val="313D51"/>
                </a:solidFill>
                <a:latin typeface="Agency FB" panose="020B0503020202020204" pitchFamily="34" charset="0"/>
              </a:rPr>
              <a:t>4</a:t>
            </a:r>
            <a:endParaRPr lang="zh-CN" altLang="en-US" sz="2000" b="1" dirty="0">
              <a:solidFill>
                <a:srgbClr val="313D51"/>
              </a:solidFill>
              <a:latin typeface="Agency FB" panose="020B0503020202020204" pitchFamily="34" charset="0"/>
            </a:endParaRPr>
          </a:p>
        </p:txBody>
      </p:sp>
      <p:sp>
        <p:nvSpPr>
          <p:cNvPr id="28" name="TextBox 29"/>
          <p:cNvSpPr txBox="1"/>
          <p:nvPr/>
        </p:nvSpPr>
        <p:spPr>
          <a:xfrm>
            <a:off x="219710" y="2894330"/>
            <a:ext cx="4629785" cy="1660525"/>
          </a:xfrm>
          <a:prstGeom prst="rect">
            <a:avLst/>
          </a:prstGeom>
        </p:spPr>
        <p:txBody>
          <a:bodyPr wrap="square" lIns="0" tIns="0" rIns="0" bIns="0">
            <a:noAutofit/>
          </a:bodyPr>
          <a:lstStyle>
            <a:defPPr>
              <a:defRPr lang="zh-CN"/>
            </a:defPPr>
            <a:lvl1pPr algn="just">
              <a:defRPr>
                <a:solidFill>
                  <a:schemeClr val="accent2"/>
                </a:solidFill>
                <a:latin typeface="+mn-ea"/>
              </a:defRPr>
            </a:lvl1pPr>
          </a:lstStyle>
          <a:p>
            <a:pPr>
              <a:lnSpc>
                <a:spcPct val="120000"/>
              </a:lnSpc>
            </a:pPr>
            <a:r>
              <a:rPr lang="zh-CN" altLang="en-US" b="1"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一篇论文已投至 </a:t>
            </a:r>
            <a:r>
              <a:rPr lang="en-US" altLang="zh-CN" b="1" u="sng" dirty="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rPr>
              <a:t>Journal of Network and Computer Applications</a:t>
            </a:r>
            <a:r>
              <a:rPr lang="en-US" altLang="zh-CN" b="1" dirty="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rPr>
              <a:t>(JNCA)</a:t>
            </a:r>
            <a:r>
              <a:rPr lang="en-US" altLang="zh-CN" b="1"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b="1"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处于</a:t>
            </a:r>
            <a:r>
              <a:rPr lang="zh-CN" altLang="en-US" b="1" u="sng" dirty="0">
                <a:solidFill>
                  <a:srgbClr val="FF0000"/>
                </a:solidFill>
                <a:latin typeface="宋体" panose="02010600030101010101" pitchFamily="2" charset="-122"/>
                <a:ea typeface="宋体" panose="02010600030101010101" pitchFamily="2" charset="-122"/>
                <a:cs typeface="宋体" panose="02010600030101010101" pitchFamily="2" charset="-122"/>
              </a:rPr>
              <a:t>在审</a:t>
            </a:r>
            <a:r>
              <a:rPr lang="zh-CN" altLang="en-US" b="1"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状态</a:t>
            </a:r>
            <a:endParaRPr lang="en-US" altLang="zh-CN" b="1"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endParaRPr>
          </a:p>
          <a:p>
            <a:pPr>
              <a:lnSpc>
                <a:spcPct val="120000"/>
              </a:lnSpc>
            </a:pPr>
            <a:r>
              <a:rPr lang="en-US" altLang="zh-CN" b="1" u="sng" dirty="0">
                <a:solidFill>
                  <a:srgbClr val="000000"/>
                </a:solidFill>
                <a:latin typeface="宋体" panose="02010600030101010101" pitchFamily="2" charset="-122"/>
                <a:ea typeface="宋体" panose="02010600030101010101" pitchFamily="2" charset="-122"/>
                <a:cs typeface="宋体" panose="02010600030101010101" pitchFamily="2" charset="-122"/>
              </a:rPr>
              <a:t>SCI 2</a:t>
            </a:r>
            <a:r>
              <a:rPr lang="zh-CN" altLang="en-US" b="1" u="sng" dirty="0">
                <a:solidFill>
                  <a:srgbClr val="000000"/>
                </a:solidFill>
                <a:latin typeface="宋体" panose="02010600030101010101" pitchFamily="2" charset="-122"/>
                <a:ea typeface="宋体" panose="02010600030101010101" pitchFamily="2" charset="-122"/>
                <a:cs typeface="宋体" panose="02010600030101010101" pitchFamily="2" charset="-122"/>
              </a:rPr>
              <a:t>区，</a:t>
            </a:r>
            <a:r>
              <a:rPr lang="en-US" altLang="zh-CN" b="1" u="sng" dirty="0">
                <a:solidFill>
                  <a:srgbClr val="000000"/>
                </a:solidFill>
                <a:latin typeface="宋体" panose="02010600030101010101" pitchFamily="2" charset="-122"/>
                <a:ea typeface="宋体" panose="02010600030101010101" pitchFamily="2" charset="-122"/>
                <a:cs typeface="宋体" panose="02010600030101010101" pitchFamily="2" charset="-122"/>
              </a:rPr>
              <a:t>IF</a:t>
            </a:r>
            <a:r>
              <a:rPr lang="zh-CN" altLang="en-US" b="1" u="sng" dirty="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altLang="zh-CN" b="1" u="sng" dirty="0">
                <a:solidFill>
                  <a:srgbClr val="000000"/>
                </a:solidFill>
                <a:latin typeface="宋体" panose="02010600030101010101" pitchFamily="2" charset="-122"/>
                <a:ea typeface="宋体" panose="02010600030101010101" pitchFamily="2" charset="-122"/>
                <a:cs typeface="宋体" panose="02010600030101010101" pitchFamily="2" charset="-122"/>
              </a:rPr>
              <a:t>3.991</a:t>
            </a:r>
            <a:endParaRPr lang="en-US" altLang="zh-CN" b="1" u="sng"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
        <p:nvSpPr>
          <p:cNvPr id="31" name="TextBox 28"/>
          <p:cNvSpPr txBox="1"/>
          <p:nvPr/>
        </p:nvSpPr>
        <p:spPr>
          <a:xfrm>
            <a:off x="8564245" y="2251710"/>
            <a:ext cx="2134235" cy="442595"/>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charset="-122"/>
                <a:ea typeface="微软雅黑" panose="020B0503020204020204" charset="-122"/>
              </a:defRPr>
            </a:lvl1pPr>
          </a:lstStyle>
          <a:p>
            <a:pPr>
              <a:lnSpc>
                <a:spcPct val="120000"/>
              </a:lnSpc>
            </a:pPr>
            <a:r>
              <a:rPr lang="zh-CN" altLang="en-US" sz="2400" b="1" dirty="0" smtClean="0">
                <a:solidFill>
                  <a:srgbClr val="313D51"/>
                </a:solidFill>
                <a:latin typeface="宋体" panose="02010600030101010101" pitchFamily="2" charset="-122"/>
                <a:ea typeface="宋体" panose="02010600030101010101" pitchFamily="2" charset="-122"/>
                <a:cs typeface="宋体" panose="02010600030101010101" pitchFamily="2" charset="-122"/>
              </a:rPr>
              <a:t>专利申请</a:t>
            </a:r>
            <a:endParaRPr lang="zh-CN" altLang="en-US" sz="2400" b="1" dirty="0">
              <a:solidFill>
                <a:srgbClr val="313D51"/>
              </a:solidFill>
              <a:latin typeface="宋体" panose="02010600030101010101" pitchFamily="2" charset="-122"/>
              <a:ea typeface="宋体" panose="02010600030101010101" pitchFamily="2" charset="-122"/>
              <a:cs typeface="宋体" panose="02010600030101010101" pitchFamily="2" charset="-122"/>
            </a:endParaRPr>
          </a:p>
        </p:txBody>
      </p:sp>
      <p:sp>
        <p:nvSpPr>
          <p:cNvPr id="32" name="TextBox 29"/>
          <p:cNvSpPr txBox="1"/>
          <p:nvPr/>
        </p:nvSpPr>
        <p:spPr>
          <a:xfrm>
            <a:off x="7894320" y="2832100"/>
            <a:ext cx="4502150" cy="996315"/>
          </a:xfrm>
          <a:prstGeom prst="rect">
            <a:avLst/>
          </a:prstGeom>
        </p:spPr>
        <p:txBody>
          <a:bodyPr wrap="square" lIns="0" tIns="0" rIns="0" bIns="0">
            <a:noAutofit/>
          </a:bodyPr>
          <a:lstStyle>
            <a:defPPr>
              <a:defRPr lang="zh-CN"/>
            </a:defPPr>
            <a:lvl1pPr algn="just">
              <a:defRPr>
                <a:solidFill>
                  <a:schemeClr val="accent2"/>
                </a:solidFill>
                <a:latin typeface="+mn-ea"/>
              </a:defRPr>
            </a:lvl1pPr>
          </a:lstStyle>
          <a:p>
            <a:pPr>
              <a:lnSpc>
                <a:spcPct val="120000"/>
              </a:lnSpc>
            </a:pPr>
            <a:r>
              <a:rPr lang="zh-CN" altLang="en-US" b="1"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专利正在撰写：</a:t>
            </a:r>
            <a:endParaRPr lang="zh-CN" altLang="en-US" b="1"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endParaRPr>
          </a:p>
          <a:p>
            <a:pPr>
              <a:lnSpc>
                <a:spcPct val="120000"/>
              </a:lnSpc>
            </a:pPr>
            <a:r>
              <a:rPr lang="zh-CN" altLang="en-US" b="1" u="sng"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一种基于多假设深度学习的入侵检测系统</a:t>
            </a:r>
            <a:endParaRPr lang="en-US" altLang="zh-CN" b="1" u="sng"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33" name="TextBox 28"/>
          <p:cNvSpPr txBox="1"/>
          <p:nvPr/>
        </p:nvSpPr>
        <p:spPr>
          <a:xfrm>
            <a:off x="-19685" y="4581525"/>
            <a:ext cx="3498215" cy="748665"/>
          </a:xfrm>
          <a:prstGeom prst="rect">
            <a:avLst/>
          </a:prstGeom>
          <a:noFill/>
        </p:spPr>
        <p:txBody>
          <a:bodyPr wrap="square" lIns="0" tIns="0" rIns="0" bIns="0" rtlCol="0">
            <a:noAutofit/>
          </a:bodyPr>
          <a:lstStyle>
            <a:defPPr>
              <a:defRPr lang="zh-CN"/>
            </a:defPPr>
            <a:lvl1pPr algn="r">
              <a:defRPr sz="2600">
                <a:solidFill>
                  <a:schemeClr val="accent2"/>
                </a:solidFill>
                <a:latin typeface="微软雅黑" panose="020B0503020204020204" charset="-122"/>
                <a:ea typeface="微软雅黑" panose="020B0503020204020204" charset="-122"/>
              </a:defRPr>
            </a:lvl1pPr>
          </a:lstStyle>
          <a:p>
            <a:pPr>
              <a:lnSpc>
                <a:spcPct val="120000"/>
              </a:lnSpc>
            </a:pPr>
            <a:r>
              <a:rPr lang="zh-CN" altLang="en-US" sz="2400" b="1" dirty="0" smtClean="0">
                <a:solidFill>
                  <a:srgbClr val="313D51"/>
                </a:solidFill>
                <a:latin typeface="宋体" panose="02010600030101010101" pitchFamily="2" charset="-122"/>
                <a:ea typeface="宋体" panose="02010600030101010101" pitchFamily="2" charset="-122"/>
                <a:cs typeface="宋体" panose="02010600030101010101" pitchFamily="2" charset="-122"/>
              </a:rPr>
              <a:t>良好的人机交互软件界面</a:t>
            </a:r>
            <a:endParaRPr lang="zh-CN" altLang="en-US" sz="2400" b="1" dirty="0">
              <a:solidFill>
                <a:srgbClr val="313D51"/>
              </a:solidFill>
              <a:latin typeface="宋体" panose="02010600030101010101" pitchFamily="2" charset="-122"/>
              <a:ea typeface="宋体" panose="02010600030101010101" pitchFamily="2" charset="-122"/>
              <a:cs typeface="宋体" panose="02010600030101010101" pitchFamily="2" charset="-122"/>
            </a:endParaRPr>
          </a:p>
        </p:txBody>
      </p:sp>
      <p:sp>
        <p:nvSpPr>
          <p:cNvPr id="34" name="TextBox 29"/>
          <p:cNvSpPr txBox="1"/>
          <p:nvPr/>
        </p:nvSpPr>
        <p:spPr>
          <a:xfrm>
            <a:off x="1602105" y="5165725"/>
            <a:ext cx="3247390" cy="664210"/>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ct val="120000"/>
              </a:lnSpc>
            </a:pPr>
            <a:r>
              <a:rPr lang="zh-CN" altLang="en-US" b="1" dirty="0">
                <a:solidFill>
                  <a:schemeClr val="tx1">
                    <a:lumMod val="65000"/>
                    <a:lumOff val="35000"/>
                  </a:schemeClr>
                </a:solidFill>
                <a:latin typeface="宋体" panose="02010600030101010101" pitchFamily="2" charset="-122"/>
                <a:ea typeface="宋体" panose="02010600030101010101" pitchFamily="2" charset="-122"/>
              </a:rPr>
              <a:t>编写了良好的人机交互界面，可在该软件实时监测异常流量</a:t>
            </a:r>
            <a:endParaRPr lang="zh-CN" altLang="en-US" b="1" dirty="0">
              <a:solidFill>
                <a:schemeClr val="tx1">
                  <a:lumMod val="65000"/>
                  <a:lumOff val="35000"/>
                </a:schemeClr>
              </a:solidFill>
              <a:latin typeface="宋体" panose="02010600030101010101" pitchFamily="2" charset="-122"/>
              <a:ea typeface="宋体" panose="02010600030101010101" pitchFamily="2" charset="-122"/>
            </a:endParaRPr>
          </a:p>
        </p:txBody>
      </p:sp>
      <p:sp>
        <p:nvSpPr>
          <p:cNvPr id="35" name="TextBox 28"/>
          <p:cNvSpPr txBox="1"/>
          <p:nvPr/>
        </p:nvSpPr>
        <p:spPr>
          <a:xfrm>
            <a:off x="9286240" y="4594225"/>
            <a:ext cx="2396490" cy="442595"/>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charset="-122"/>
                <a:ea typeface="微软雅黑" panose="020B0503020204020204" charset="-122"/>
              </a:defRPr>
            </a:lvl1pPr>
          </a:lstStyle>
          <a:p>
            <a:pPr>
              <a:lnSpc>
                <a:spcPct val="120000"/>
              </a:lnSpc>
            </a:pPr>
            <a:r>
              <a:rPr lang="en-US" altLang="zh-CN" sz="2400" b="1" dirty="0" smtClean="0">
                <a:solidFill>
                  <a:srgbClr val="313D51"/>
                </a:solidFill>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400" b="1" dirty="0" smtClean="0">
                <a:solidFill>
                  <a:srgbClr val="313D51"/>
                </a:solidFill>
                <a:latin typeface="宋体" panose="02010600030101010101" pitchFamily="2" charset="-122"/>
                <a:ea typeface="宋体" panose="02010600030101010101" pitchFamily="2" charset="-122"/>
                <a:cs typeface="宋体" panose="02010600030101010101" pitchFamily="2" charset="-122"/>
              </a:rPr>
              <a:t>开源代码</a:t>
            </a:r>
            <a:endParaRPr lang="zh-CN" altLang="en-US" sz="2400" b="1" dirty="0" smtClean="0">
              <a:solidFill>
                <a:srgbClr val="313D51"/>
              </a:solidFill>
              <a:latin typeface="宋体" panose="02010600030101010101" pitchFamily="2" charset="-122"/>
              <a:ea typeface="宋体" panose="02010600030101010101" pitchFamily="2" charset="-122"/>
              <a:cs typeface="宋体" panose="02010600030101010101" pitchFamily="2" charset="-122"/>
            </a:endParaRPr>
          </a:p>
        </p:txBody>
      </p:sp>
      <p:sp>
        <p:nvSpPr>
          <p:cNvPr id="36" name="TextBox 29"/>
          <p:cNvSpPr txBox="1"/>
          <p:nvPr/>
        </p:nvSpPr>
        <p:spPr>
          <a:xfrm>
            <a:off x="8105775" y="5165725"/>
            <a:ext cx="3681730" cy="996950"/>
          </a:xfrm>
          <a:prstGeom prst="rect">
            <a:avLst/>
          </a:prstGeom>
        </p:spPr>
        <p:txBody>
          <a:bodyPr wrap="square" lIns="0" tIns="0" rIns="0" bIns="0">
            <a:noAutofit/>
          </a:bodyPr>
          <a:lstStyle>
            <a:defPPr>
              <a:defRPr lang="zh-CN"/>
            </a:defPPr>
            <a:lvl1pPr algn="just">
              <a:defRPr>
                <a:solidFill>
                  <a:schemeClr val="accent2"/>
                </a:solidFill>
                <a:latin typeface="+mn-ea"/>
              </a:defRPr>
            </a:lvl1pPr>
          </a:lstStyle>
          <a:p>
            <a:pPr>
              <a:lnSpc>
                <a:spcPct val="120000"/>
              </a:lnSpc>
            </a:pPr>
            <a:r>
              <a:rPr lang="zh-CN" altLang="en-US" b="1"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已在</a:t>
            </a:r>
            <a:r>
              <a:rPr lang="en-US" altLang="zh-CN" b="1" dirty="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rPr>
              <a:t>GitHub</a:t>
            </a:r>
            <a:r>
              <a:rPr lang="zh-CN" altLang="en-US" b="1"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实现</a:t>
            </a:r>
            <a:r>
              <a:rPr lang="zh-CN" altLang="en-US" b="1" u="sng" dirty="0">
                <a:solidFill>
                  <a:srgbClr val="FF0000"/>
                </a:solidFill>
                <a:latin typeface="宋体" panose="02010600030101010101" pitchFamily="2" charset="-122"/>
                <a:ea typeface="宋体" panose="02010600030101010101" pitchFamily="2" charset="-122"/>
                <a:cs typeface="宋体" panose="02010600030101010101" pitchFamily="2" charset="-122"/>
              </a:rPr>
              <a:t>代码开源</a:t>
            </a:r>
            <a:r>
              <a:rPr lang="zh-CN" altLang="en-US" b="1"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a:t>
            </a:r>
            <a:endParaRPr lang="zh-CN" altLang="en-US" b="1"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endParaRPr>
          </a:p>
          <a:p>
            <a:pPr>
              <a:lnSpc>
                <a:spcPct val="120000"/>
              </a:lnSpc>
            </a:pPr>
            <a:r>
              <a:rPr lang="en-US" altLang="zh-CN" b="1" dirty="0">
                <a:solidFill>
                  <a:srgbClr val="5B9BD5"/>
                </a:solidFill>
                <a:latin typeface="Times New Roman" panose="02020603050405020304" pitchFamily="18" charset="0"/>
                <a:ea typeface="Times New Roman" panose="02020603050405020304" pitchFamily="18" charset="0"/>
                <a:cs typeface="Times New Roman" panose="02020603050405020304" pitchFamily="18" charset="0"/>
              </a:rPr>
              <a:t>https://github.com/FRank675/VARU</a:t>
            </a:r>
            <a:endParaRPr lang="en-US" altLang="zh-CN" b="1" dirty="0">
              <a:solidFill>
                <a:srgbClr val="5B9BD5"/>
              </a:solidFill>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40" name="直接连接符 39"/>
          <p:cNvCxnSpPr/>
          <p:nvPr/>
        </p:nvCxnSpPr>
        <p:spPr>
          <a:xfrm flipV="1">
            <a:off x="5478145" y="2490470"/>
            <a:ext cx="0" cy="203835"/>
          </a:xfrm>
          <a:prstGeom prst="line">
            <a:avLst/>
          </a:prstGeom>
          <a:ln>
            <a:solidFill>
              <a:srgbClr val="433D3C"/>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3648075" y="2490470"/>
            <a:ext cx="1835785" cy="0"/>
          </a:xfrm>
          <a:prstGeom prst="line">
            <a:avLst/>
          </a:prstGeom>
          <a:ln>
            <a:solidFill>
              <a:srgbClr val="433D3C"/>
            </a:solidFill>
            <a:tailEnd type="ova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3648075" y="4802505"/>
            <a:ext cx="1763395" cy="0"/>
          </a:xfrm>
          <a:prstGeom prst="line">
            <a:avLst/>
          </a:prstGeom>
          <a:ln>
            <a:solidFill>
              <a:srgbClr val="433D3C"/>
            </a:solidFill>
            <a:tailEnd type="ova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7471410" y="2490470"/>
            <a:ext cx="1835150" cy="0"/>
          </a:xfrm>
          <a:prstGeom prst="line">
            <a:avLst/>
          </a:prstGeom>
          <a:ln>
            <a:solidFill>
              <a:srgbClr val="433D3C"/>
            </a:solidFill>
            <a:tailEnd type="ova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7543165" y="4802505"/>
            <a:ext cx="1763395" cy="0"/>
          </a:xfrm>
          <a:prstGeom prst="line">
            <a:avLst/>
          </a:prstGeom>
          <a:ln>
            <a:solidFill>
              <a:srgbClr val="433D3C"/>
            </a:solidFill>
            <a:tailEnd type="ova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7471410" y="2490470"/>
            <a:ext cx="0" cy="203835"/>
          </a:xfrm>
          <a:prstGeom prst="line">
            <a:avLst/>
          </a:prstGeom>
          <a:ln>
            <a:solidFill>
              <a:srgbClr val="433D3C"/>
            </a:solidFill>
          </a:ln>
        </p:spPr>
        <p:style>
          <a:lnRef idx="1">
            <a:schemeClr val="accent1"/>
          </a:lnRef>
          <a:fillRef idx="0">
            <a:schemeClr val="accent1"/>
          </a:fillRef>
          <a:effectRef idx="0">
            <a:schemeClr val="accent1"/>
          </a:effectRef>
          <a:fontRef idx="minor">
            <a:schemeClr val="tx1"/>
          </a:fontRef>
        </p:style>
      </p:cxnSp>
      <p:sp>
        <p:nvSpPr>
          <p:cNvPr id="27" name="TextBox 28"/>
          <p:cNvSpPr txBox="1"/>
          <p:nvPr/>
        </p:nvSpPr>
        <p:spPr>
          <a:xfrm>
            <a:off x="1344295" y="2322830"/>
            <a:ext cx="2134235" cy="442595"/>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charset="-122"/>
                <a:ea typeface="微软雅黑" panose="020B0503020204020204" charset="-122"/>
              </a:defRPr>
            </a:lvl1pPr>
          </a:lstStyle>
          <a:p>
            <a:pPr>
              <a:lnSpc>
                <a:spcPct val="120000"/>
              </a:lnSpc>
            </a:pPr>
            <a:r>
              <a:rPr lang="zh-CN" altLang="en-US" sz="2400" b="1" dirty="0">
                <a:solidFill>
                  <a:srgbClr val="313D51"/>
                </a:solidFill>
                <a:latin typeface="宋体" panose="02010600030101010101" pitchFamily="2" charset="-122"/>
                <a:ea typeface="宋体" panose="02010600030101010101" pitchFamily="2" charset="-122"/>
                <a:cs typeface="宋体" panose="02010600030101010101" pitchFamily="2" charset="-122"/>
              </a:rPr>
              <a:t>论文</a:t>
            </a:r>
            <a:endParaRPr lang="zh-CN" altLang="en-US" sz="2400" b="1" dirty="0">
              <a:solidFill>
                <a:srgbClr val="313D51"/>
              </a:solidFill>
              <a:latin typeface="宋体" panose="02010600030101010101" pitchFamily="2" charset="-122"/>
              <a:ea typeface="宋体" panose="02010600030101010101" pitchFamily="2" charset="-122"/>
              <a:cs typeface="宋体" panose="02010600030101010101" pitchFamily="2" charset="-122"/>
            </a:endParaRPr>
          </a:p>
        </p:txBody>
      </p:sp>
      <p:pic>
        <p:nvPicPr>
          <p:cNvPr id="45" name="图片 44" descr="upload_post_object_v2_708428283"/>
          <p:cNvPicPr>
            <a:picLocks noChangeAspect="1"/>
          </p:cNvPicPr>
          <p:nvPr/>
        </p:nvPicPr>
        <p:blipFill>
          <a:blip r:embed="rId4"/>
          <a:stretch>
            <a:fillRect/>
          </a:stretch>
        </p:blipFill>
        <p:spPr>
          <a:xfrm>
            <a:off x="5595001" y="3147639"/>
            <a:ext cx="1757521" cy="922784"/>
          </a:xfrm>
          <a:prstGeom prst="rect">
            <a:avLst/>
          </a:prstGeom>
        </p:spPr>
      </p:pic>
      <p:pic>
        <p:nvPicPr>
          <p:cNvPr id="2" name="图片 1" descr="upload_post_object_v2_102755532"/>
          <p:cNvPicPr>
            <a:picLocks noChangeAspect="1"/>
          </p:cNvPicPr>
          <p:nvPr/>
        </p:nvPicPr>
        <p:blipFill>
          <a:blip r:embed="rId5"/>
          <a:stretch>
            <a:fillRect/>
          </a:stretch>
        </p:blipFill>
        <p:spPr>
          <a:xfrm>
            <a:off x="3478552" y="4639913"/>
            <a:ext cx="396856" cy="396856"/>
          </a:xfrm>
          <a:prstGeom prst="rect">
            <a:avLst/>
          </a:prstGeom>
        </p:spPr>
      </p:pic>
      <p:pic>
        <p:nvPicPr>
          <p:cNvPr id="3" name="图片 2" descr="upload_post_object_v2_078497984"/>
          <p:cNvPicPr>
            <a:picLocks noChangeAspect="1"/>
          </p:cNvPicPr>
          <p:nvPr/>
        </p:nvPicPr>
        <p:blipFill>
          <a:blip r:embed="rId6"/>
          <a:stretch>
            <a:fillRect/>
          </a:stretch>
        </p:blipFill>
        <p:spPr>
          <a:xfrm>
            <a:off x="8987010" y="2200867"/>
            <a:ext cx="506148" cy="506148"/>
          </a:xfrm>
          <a:prstGeom prst="rect">
            <a:avLst/>
          </a:prstGeom>
        </p:spPr>
      </p:pic>
      <p:pic>
        <p:nvPicPr>
          <p:cNvPr id="5" name="图片 4" descr="upload_post_object_v2_739673074"/>
          <p:cNvPicPr>
            <a:picLocks noChangeAspect="1"/>
          </p:cNvPicPr>
          <p:nvPr/>
        </p:nvPicPr>
        <p:blipFill>
          <a:blip r:embed="rId7"/>
          <a:stretch>
            <a:fillRect/>
          </a:stretch>
        </p:blipFill>
        <p:spPr>
          <a:xfrm>
            <a:off x="3516296" y="2364259"/>
            <a:ext cx="359111" cy="359111"/>
          </a:xfrm>
          <a:prstGeom prst="rect">
            <a:avLst/>
          </a:prstGeom>
        </p:spPr>
      </p:pic>
      <p:pic>
        <p:nvPicPr>
          <p:cNvPr id="11" name="图片 10" descr="upload_post_object_v2_786083142"/>
          <p:cNvPicPr>
            <a:picLocks noChangeAspect="1"/>
          </p:cNvPicPr>
          <p:nvPr/>
        </p:nvPicPr>
        <p:blipFill>
          <a:blip r:embed="rId8"/>
          <a:stretch>
            <a:fillRect/>
          </a:stretch>
        </p:blipFill>
        <p:spPr>
          <a:xfrm>
            <a:off x="9038442" y="4633555"/>
            <a:ext cx="403214" cy="403214"/>
          </a:xfrm>
          <a:prstGeom prst="rect">
            <a:avLst/>
          </a:prstGeom>
        </p:spPr>
      </p:pic>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p:tgtEl>
                                          <p:spTgt spid="36"/>
                                        </p:tgtEl>
                                        <p:attrNameLst>
                                          <p:attrName>ppt_x</p:attrName>
                                        </p:attrNameLst>
                                      </p:cBhvr>
                                      <p:tavLst>
                                        <p:tav tm="0">
                                          <p:val>
                                            <p:strVal val="#ppt_x-#ppt_w*1.125000"/>
                                          </p:val>
                                        </p:tav>
                                        <p:tav tm="100000">
                                          <p:val>
                                            <p:strVal val="#ppt_x"/>
                                          </p:val>
                                        </p:tav>
                                      </p:tavLst>
                                    </p:anim>
                                    <p:animEffect transition="in" filter="wipe(right)">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任意多边形: 形状 34"/>
          <p:cNvSpPr/>
          <p:nvPr/>
        </p:nvSpPr>
        <p:spPr>
          <a:xfrm>
            <a:off x="2682240" y="-152400"/>
            <a:ext cx="9567817" cy="7032171"/>
          </a:xfrm>
          <a:custGeom>
            <a:avLst/>
            <a:gdLst>
              <a:gd name="connsiteX0" fmla="*/ 9477829 w 9506857"/>
              <a:gd name="connsiteY0" fmla="*/ 232228 h 7097485"/>
              <a:gd name="connsiteX1" fmla="*/ 9434286 w 9506857"/>
              <a:gd name="connsiteY1" fmla="*/ 4470400 h 7097485"/>
              <a:gd name="connsiteX2" fmla="*/ 6894286 w 9506857"/>
              <a:gd name="connsiteY2" fmla="*/ 7097485 h 7097485"/>
              <a:gd name="connsiteX3" fmla="*/ 0 w 9506857"/>
              <a:gd name="connsiteY3" fmla="*/ 116114 h 7097485"/>
              <a:gd name="connsiteX4" fmla="*/ 9506857 w 9506857"/>
              <a:gd name="connsiteY4" fmla="*/ 0 h 7097485"/>
              <a:gd name="connsiteX5" fmla="*/ 9477829 w 9506857"/>
              <a:gd name="connsiteY5" fmla="*/ 232228 h 709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6857" h="7097485">
                <a:moveTo>
                  <a:pt x="9477829" y="232228"/>
                </a:moveTo>
                <a:lnTo>
                  <a:pt x="9434286" y="4470400"/>
                </a:lnTo>
                <a:lnTo>
                  <a:pt x="6894286" y="7097485"/>
                </a:lnTo>
                <a:lnTo>
                  <a:pt x="0" y="116114"/>
                </a:lnTo>
                <a:lnTo>
                  <a:pt x="9506857" y="0"/>
                </a:lnTo>
                <a:lnTo>
                  <a:pt x="9477829" y="232228"/>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直角三角形 14"/>
          <p:cNvSpPr/>
          <p:nvPr/>
        </p:nvSpPr>
        <p:spPr>
          <a:xfrm>
            <a:off x="0" y="4084320"/>
            <a:ext cx="2773680" cy="2773680"/>
          </a:xfrm>
          <a:prstGeom prst="rtTriangl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直角三角形 17"/>
          <p:cNvSpPr/>
          <p:nvPr/>
        </p:nvSpPr>
        <p:spPr>
          <a:xfrm>
            <a:off x="-1" y="4673599"/>
            <a:ext cx="2184401" cy="2184401"/>
          </a:xfrm>
          <a:prstGeom prst="r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等腰三角形 18"/>
          <p:cNvSpPr/>
          <p:nvPr/>
        </p:nvSpPr>
        <p:spPr>
          <a:xfrm flipV="1">
            <a:off x="10127651" y="-152395"/>
            <a:ext cx="2122385" cy="917992"/>
          </a:xfrm>
          <a:prstGeom prst="triangle">
            <a:avLst/>
          </a:prstGeom>
          <a:solidFill>
            <a:srgbClr val="A30019">
              <a:alpha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22"/>
          <p:cNvSpPr/>
          <p:nvPr/>
        </p:nvSpPr>
        <p:spPr>
          <a:xfrm>
            <a:off x="1468120" y="3731588"/>
            <a:ext cx="4808436" cy="1753235"/>
          </a:xfrm>
          <a:prstGeom prst="rect">
            <a:avLst/>
          </a:prstGeom>
          <a:solidFill>
            <a:schemeClr val="bg1"/>
          </a:solidFill>
        </p:spPr>
        <p:txBody>
          <a:bodyPr wrap="square" rtlCol="0">
            <a:spAutoFit/>
          </a:bodyPr>
          <a:lstStyle/>
          <a:p>
            <a:pPr algn="ctr"/>
            <a:r>
              <a:rPr lang="zh-CN" altLang="en-US" sz="5400" b="1" dirty="0">
                <a:latin typeface="新宋体" panose="02010609030101010101" charset="-122"/>
                <a:ea typeface="新宋体" panose="02010609030101010101" charset="-122"/>
                <a:cs typeface="新宋体" panose="02010609030101010101" charset="-122"/>
                <a:sym typeface="+mn-lt"/>
              </a:rPr>
              <a:t>感谢您的聆听</a:t>
            </a:r>
            <a:r>
              <a:rPr lang="zh-CN" altLang="en-US" sz="5400" b="1" dirty="0" smtClean="0">
                <a:latin typeface="新宋体" panose="02010609030101010101" charset="-122"/>
                <a:ea typeface="新宋体" panose="02010609030101010101" charset="-122"/>
                <a:cs typeface="新宋体" panose="02010609030101010101" charset="-122"/>
                <a:sym typeface="+mn-lt"/>
              </a:rPr>
              <a:t>！</a:t>
            </a:r>
            <a:endParaRPr lang="en-US" altLang="zh-CN" sz="5400" b="1" dirty="0" smtClean="0">
              <a:latin typeface="新宋体" panose="02010609030101010101" charset="-122"/>
              <a:ea typeface="新宋体" panose="02010609030101010101" charset="-122"/>
              <a:cs typeface="新宋体" panose="02010609030101010101" charset="-122"/>
              <a:sym typeface="+mn-lt"/>
            </a:endParaRPr>
          </a:p>
          <a:p>
            <a:pPr algn="ctr"/>
            <a:r>
              <a:rPr lang="en-US" altLang="zh-CN" sz="5400" b="1" dirty="0" smtClean="0">
                <a:latin typeface="新宋体" panose="02010609030101010101" charset="-122"/>
                <a:ea typeface="新宋体" panose="02010609030101010101" charset="-122"/>
                <a:cs typeface="新宋体" panose="02010609030101010101" charset="-122"/>
                <a:sym typeface="+mn-lt"/>
              </a:rPr>
              <a:t>2022.04.16</a:t>
            </a:r>
            <a:endParaRPr lang="zh-CN" altLang="en-US" sz="5400" b="1" dirty="0">
              <a:latin typeface="新宋体" panose="02010609030101010101" charset="-122"/>
              <a:ea typeface="新宋体" panose="02010609030101010101" charset="-122"/>
              <a:cs typeface="新宋体" panose="02010609030101010101" charset="-122"/>
              <a:sym typeface="+mn-lt"/>
            </a:endParaRPr>
          </a:p>
        </p:txBody>
      </p:sp>
      <p:sp>
        <p:nvSpPr>
          <p:cNvPr id="14" name="文本框 20"/>
          <p:cNvSpPr txBox="1"/>
          <p:nvPr/>
        </p:nvSpPr>
        <p:spPr>
          <a:xfrm>
            <a:off x="1033780" y="714323"/>
            <a:ext cx="11046460" cy="1753235"/>
          </a:xfrm>
          <a:prstGeom prst="rect">
            <a:avLst/>
          </a:prstGeom>
          <a:noFill/>
        </p:spPr>
        <p:txBody>
          <a:bodyPr wrap="square" rtlCol="0">
            <a:spAutoFit/>
          </a:bodyPr>
          <a:lstStyle/>
          <a:p>
            <a:pPr algn="r"/>
            <a:r>
              <a:rPr lang="zh-CN" altLang="en-US" sz="5400" b="1" dirty="0" smtClean="0">
                <a:solidFill>
                  <a:schemeClr val="bg1"/>
                </a:solidFill>
                <a:latin typeface="宋体" panose="02010600030101010101" pitchFamily="2" charset="-122"/>
                <a:ea typeface="宋体" panose="02010600030101010101" pitchFamily="2" charset="-122"/>
                <a:cs typeface="+mn-ea"/>
                <a:sym typeface="+mn-lt"/>
              </a:rPr>
              <a:t>基于</a:t>
            </a:r>
            <a:r>
              <a:rPr lang="zh-CN" altLang="en-US" sz="5400" b="1" dirty="0" smtClean="0">
                <a:solidFill>
                  <a:srgbClr val="FFFFFF"/>
                </a:solidFill>
                <a:latin typeface="宋体" panose="02010600030101010101" pitchFamily="2" charset="-122"/>
                <a:ea typeface="宋体" panose="02010600030101010101" pitchFamily="2" charset="-122"/>
                <a:cs typeface="+mn-ea"/>
                <a:sym typeface="+mn-lt"/>
              </a:rPr>
              <a:t>多假设</a:t>
            </a:r>
            <a:r>
              <a:rPr lang="zh-CN" altLang="en-US" sz="5400" b="1" dirty="0" smtClean="0">
                <a:solidFill>
                  <a:schemeClr val="bg1"/>
                </a:solidFill>
                <a:latin typeface="宋体" panose="02010600030101010101" pitchFamily="2" charset="-122"/>
                <a:ea typeface="宋体" panose="02010600030101010101" pitchFamily="2" charset="-122"/>
                <a:cs typeface="+mn-ea"/>
                <a:sym typeface="+mn-lt"/>
              </a:rPr>
              <a:t>深度学习的</a:t>
            </a:r>
            <a:endParaRPr lang="en-US" altLang="zh-CN" sz="5400" b="1" dirty="0" smtClean="0">
              <a:solidFill>
                <a:schemeClr val="bg1"/>
              </a:solidFill>
              <a:latin typeface="宋体" panose="02010600030101010101" pitchFamily="2" charset="-122"/>
              <a:ea typeface="宋体" panose="02010600030101010101" pitchFamily="2" charset="-122"/>
              <a:cs typeface="+mn-ea"/>
              <a:sym typeface="+mn-lt"/>
            </a:endParaRPr>
          </a:p>
          <a:p>
            <a:pPr algn="r"/>
            <a:r>
              <a:rPr lang="zh-CN" altLang="en-US" sz="5400" b="1" dirty="0" smtClean="0">
                <a:solidFill>
                  <a:schemeClr val="bg1"/>
                </a:solidFill>
                <a:latin typeface="宋体" panose="02010600030101010101" pitchFamily="2" charset="-122"/>
                <a:ea typeface="宋体" panose="02010600030101010101" pitchFamily="2" charset="-122"/>
                <a:cs typeface="+mn-ea"/>
                <a:sym typeface="+mn-lt"/>
              </a:rPr>
              <a:t>流量异常检测研究</a:t>
            </a:r>
            <a:endParaRPr lang="zh-CN" altLang="en-US" sz="5400" b="1" dirty="0" smtClean="0">
              <a:solidFill>
                <a:schemeClr val="bg1"/>
              </a:solidFill>
              <a:latin typeface="宋体" panose="02010600030101010101" pitchFamily="2" charset="-122"/>
              <a:ea typeface="宋体" panose="02010600030101010101" pitchFamily="2" charset="-122"/>
              <a:cs typeface="+mn-ea"/>
              <a:sym typeface="+mn-lt"/>
            </a:endParaRPr>
          </a:p>
        </p:txBody>
      </p:sp>
    </p:spTree>
  </p:cSld>
  <p:clrMapOvr>
    <a:masterClrMapping/>
  </p:clrMapOvr>
  <p:transition spd="slow" advClick="0" advTm="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email"/>
          <a:stretch>
            <a:fillRect/>
          </a:stretch>
        </p:blipFill>
        <p:spPr>
          <a:xfrm>
            <a:off x="10818" y="0"/>
            <a:ext cx="12170364" cy="6858000"/>
          </a:xfrm>
          <a:prstGeom prst="rect">
            <a:avLst/>
          </a:prstGeom>
        </p:spPr>
      </p:pic>
      <p:grpSp>
        <p:nvGrpSpPr>
          <p:cNvPr id="31" name="组合 30"/>
          <p:cNvGrpSpPr/>
          <p:nvPr/>
        </p:nvGrpSpPr>
        <p:grpSpPr>
          <a:xfrm>
            <a:off x="6248400" y="2958562"/>
            <a:ext cx="5943600" cy="3902624"/>
            <a:chOff x="5294046" y="2328739"/>
            <a:chExt cx="6897954" cy="4529262"/>
          </a:xfrm>
        </p:grpSpPr>
        <p:sp>
          <p:nvSpPr>
            <p:cNvPr id="32" name="直角三角形 31"/>
            <p:cNvSpPr/>
            <p:nvPr/>
          </p:nvSpPr>
          <p:spPr>
            <a:xfrm flipH="1">
              <a:off x="5294046" y="2346960"/>
              <a:ext cx="6897954" cy="4511041"/>
            </a:xfrm>
            <a:prstGeom prst="rtTriangle">
              <a:avLst/>
            </a:prstGeom>
            <a:solidFill>
              <a:srgbClr val="8E8E8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直角三角形 32"/>
            <p:cNvSpPr/>
            <p:nvPr/>
          </p:nvSpPr>
          <p:spPr>
            <a:xfrm flipH="1">
              <a:off x="6959600" y="3436179"/>
              <a:ext cx="5232400" cy="3421822"/>
            </a:xfrm>
            <a:prstGeom prst="r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直角三角形 33"/>
            <p:cNvSpPr/>
            <p:nvPr/>
          </p:nvSpPr>
          <p:spPr>
            <a:xfrm flipH="1">
              <a:off x="10509561" y="2328739"/>
              <a:ext cx="1682439" cy="1100261"/>
            </a:xfrm>
            <a:prstGeom prst="rtTriangle">
              <a:avLst/>
            </a:prstGeom>
            <a:solidFill>
              <a:srgbClr val="9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5" name="组合 34"/>
          <p:cNvGrpSpPr/>
          <p:nvPr/>
        </p:nvGrpSpPr>
        <p:grpSpPr>
          <a:xfrm>
            <a:off x="0" y="0"/>
            <a:ext cx="5943600" cy="3908809"/>
            <a:chOff x="0" y="0"/>
            <a:chExt cx="6897954" cy="4536440"/>
          </a:xfrm>
        </p:grpSpPr>
        <p:sp>
          <p:nvSpPr>
            <p:cNvPr id="36" name="直角三角形 35"/>
            <p:cNvSpPr/>
            <p:nvPr/>
          </p:nvSpPr>
          <p:spPr>
            <a:xfrm flipV="1">
              <a:off x="0" y="0"/>
              <a:ext cx="6897954" cy="4511041"/>
            </a:xfrm>
            <a:prstGeom prst="rtTriangle">
              <a:avLst/>
            </a:prstGeom>
            <a:solidFill>
              <a:srgbClr val="8E8E8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直角三角形 36"/>
            <p:cNvSpPr/>
            <p:nvPr/>
          </p:nvSpPr>
          <p:spPr>
            <a:xfrm flipV="1">
              <a:off x="0" y="0"/>
              <a:ext cx="5232400" cy="3421822"/>
            </a:xfrm>
            <a:prstGeom prst="r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直角三角形 37"/>
            <p:cNvSpPr/>
            <p:nvPr/>
          </p:nvSpPr>
          <p:spPr>
            <a:xfrm flipV="1">
              <a:off x="4128" y="3436179"/>
              <a:ext cx="1682439" cy="1100261"/>
            </a:xfrm>
            <a:prstGeom prst="rtTriangle">
              <a:avLst/>
            </a:prstGeom>
            <a:solidFill>
              <a:srgbClr val="9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3" name="TextBox 1"/>
          <p:cNvSpPr txBox="1"/>
          <p:nvPr/>
        </p:nvSpPr>
        <p:spPr>
          <a:xfrm>
            <a:off x="3607979" y="1876209"/>
            <a:ext cx="2938780" cy="922020"/>
          </a:xfrm>
          <a:prstGeom prst="rect">
            <a:avLst/>
          </a:prstGeom>
          <a:noFill/>
        </p:spPr>
        <p:txBody>
          <a:bodyPr wrap="none" rtlCol="0">
            <a:spAutoFit/>
          </a:bodyPr>
          <a:lstStyle/>
          <a:p>
            <a:r>
              <a:rPr lang="zh-CN" altLang="en-US" sz="5400" b="1" dirty="0" smtClean="0">
                <a:solidFill>
                  <a:schemeClr val="tx1">
                    <a:lumMod val="85000"/>
                    <a:lumOff val="15000"/>
                  </a:schemeClr>
                </a:solidFill>
                <a:latin typeface="宋体" panose="02010600030101010101" pitchFamily="2" charset="-122"/>
                <a:ea typeface="宋体" panose="02010600030101010101" pitchFamily="2" charset="-122"/>
                <a:cs typeface="+mn-ea"/>
                <a:sym typeface="+mn-lt"/>
              </a:rPr>
              <a:t>项目介绍</a:t>
            </a:r>
            <a:endParaRPr lang="zh-CN" altLang="en-US" sz="5400" b="1" dirty="0" smtClean="0">
              <a:solidFill>
                <a:schemeClr val="tx1">
                  <a:lumMod val="85000"/>
                  <a:lumOff val="15000"/>
                </a:schemeClr>
              </a:solidFill>
              <a:latin typeface="宋体" panose="02010600030101010101" pitchFamily="2" charset="-122"/>
              <a:ea typeface="宋体" panose="02010600030101010101" pitchFamily="2" charset="-122"/>
              <a:cs typeface="+mn-ea"/>
              <a:sym typeface="+mn-lt"/>
            </a:endParaRPr>
          </a:p>
        </p:txBody>
      </p:sp>
      <p:sp>
        <p:nvSpPr>
          <p:cNvPr id="27" name="TextBox 14"/>
          <p:cNvSpPr txBox="1"/>
          <p:nvPr/>
        </p:nvSpPr>
        <p:spPr>
          <a:xfrm>
            <a:off x="513950" y="458538"/>
            <a:ext cx="1469301" cy="1015663"/>
          </a:xfrm>
          <a:prstGeom prst="rect">
            <a:avLst/>
          </a:prstGeom>
          <a:noFill/>
        </p:spPr>
        <p:txBody>
          <a:bodyPr wrap="square" lIns="0" tIns="0" rIns="0" bIns="0" rtlCol="0">
            <a:spAutoFit/>
          </a:bodyPr>
          <a:lstStyle/>
          <a:p>
            <a:r>
              <a:rPr lang="en-US" altLang="zh-CN" sz="6600" b="1" i="1" dirty="0">
                <a:solidFill>
                  <a:schemeClr val="bg1"/>
                </a:solidFill>
                <a:cs typeface="+mn-ea"/>
                <a:sym typeface="+mn-lt"/>
              </a:rPr>
              <a:t>01</a:t>
            </a:r>
            <a:endParaRPr lang="zh-CN" altLang="en-US" sz="6600" b="1" i="1" dirty="0">
              <a:solidFill>
                <a:schemeClr val="bg1"/>
              </a:solidFill>
              <a:cs typeface="+mn-ea"/>
              <a:sym typeface="+mn-lt"/>
            </a:endParaRPr>
          </a:p>
        </p:txBody>
      </p:sp>
      <p:sp>
        <p:nvSpPr>
          <p:cNvPr id="75" name="TextBox 14"/>
          <p:cNvSpPr txBox="1"/>
          <p:nvPr/>
        </p:nvSpPr>
        <p:spPr>
          <a:xfrm>
            <a:off x="4244148" y="2913643"/>
            <a:ext cx="1407160" cy="460375"/>
          </a:xfrm>
          <a:prstGeom prst="rect">
            <a:avLst/>
          </a:prstGeom>
          <a:noFill/>
        </p:spPr>
        <p:txBody>
          <a:bodyPr wrap="none" rtlCol="0">
            <a:spAutoFit/>
          </a:bodyPr>
          <a:lstStyle/>
          <a:p>
            <a:r>
              <a:rPr lang="zh-CN" altLang="en-US" sz="2400" b="1" dirty="0">
                <a:latin typeface="宋体" panose="02010600030101010101" pitchFamily="2" charset="-122"/>
                <a:ea typeface="宋体" panose="02010600030101010101" pitchFamily="2" charset="-122"/>
                <a:cs typeface="+mn-ea"/>
                <a:sym typeface="+mn-lt"/>
              </a:rPr>
              <a:t>研究背景</a:t>
            </a:r>
            <a:endParaRPr lang="zh-CN" altLang="en-US" sz="2400" b="1" dirty="0">
              <a:latin typeface="宋体" panose="02010600030101010101" pitchFamily="2" charset="-122"/>
              <a:ea typeface="宋体" panose="02010600030101010101" pitchFamily="2" charset="-122"/>
              <a:cs typeface="+mn-ea"/>
              <a:sym typeface="+mn-lt"/>
            </a:endParaRPr>
          </a:p>
        </p:txBody>
      </p:sp>
      <p:sp>
        <p:nvSpPr>
          <p:cNvPr id="76" name="TextBox 15"/>
          <p:cNvSpPr txBox="1"/>
          <p:nvPr/>
        </p:nvSpPr>
        <p:spPr>
          <a:xfrm>
            <a:off x="4244148" y="3488732"/>
            <a:ext cx="2633980" cy="460375"/>
          </a:xfrm>
          <a:prstGeom prst="rect">
            <a:avLst/>
          </a:prstGeom>
          <a:noFill/>
        </p:spPr>
        <p:txBody>
          <a:bodyPr wrap="none" rtlCol="0">
            <a:spAutoFit/>
          </a:bodyPr>
          <a:lstStyle/>
          <a:p>
            <a:r>
              <a:rPr lang="en-US" altLang="zh-CN" sz="2400" b="1" dirty="0">
                <a:latin typeface="宋体" panose="02010600030101010101" pitchFamily="2" charset="-122"/>
                <a:ea typeface="宋体" panose="02010600030101010101" pitchFamily="2" charset="-122"/>
                <a:cs typeface="宋体" panose="02010600030101010101" pitchFamily="2" charset="-122"/>
                <a:sym typeface="+mn-lt"/>
              </a:rPr>
              <a:t>VARU</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lt"/>
              </a:rPr>
              <a:t>系统核心设计</a:t>
            </a:r>
            <a:endParaRPr lang="zh-CN" altLang="en-US" sz="2400" b="1" dirty="0">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79" name="椭圆 78"/>
          <p:cNvSpPr/>
          <p:nvPr/>
        </p:nvSpPr>
        <p:spPr>
          <a:xfrm>
            <a:off x="3852298" y="2950307"/>
            <a:ext cx="366369" cy="366369"/>
          </a:xfrm>
          <a:prstGeom prst="ellipse">
            <a:avLst/>
          </a:prstGeom>
          <a:solidFill>
            <a:srgbClr val="333F5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A3F6C"/>
              </a:solidFill>
              <a:cs typeface="+mn-ea"/>
              <a:sym typeface="+mn-lt"/>
            </a:endParaRPr>
          </a:p>
        </p:txBody>
      </p:sp>
      <p:sp>
        <p:nvSpPr>
          <p:cNvPr id="80" name="椭圆 79"/>
          <p:cNvSpPr/>
          <p:nvPr/>
        </p:nvSpPr>
        <p:spPr>
          <a:xfrm>
            <a:off x="3852298" y="3513089"/>
            <a:ext cx="366369" cy="366369"/>
          </a:xfrm>
          <a:prstGeom prst="ellipse">
            <a:avLst/>
          </a:prstGeom>
          <a:solidFill>
            <a:srgbClr val="333F5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A3F6C"/>
              </a:solidFill>
              <a:cs typeface="+mn-ea"/>
              <a:sym typeface="+mn-lt"/>
            </a:endParaRPr>
          </a:p>
        </p:txBody>
      </p:sp>
    </p:spTree>
  </p:cSld>
  <p:clrMapOvr>
    <a:masterClrMapping/>
  </p:clrMapOvr>
  <p:transition spd="slow" advClick="0" advTm="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cstate="email"/>
          <a:stretch>
            <a:fillRect/>
          </a:stretch>
        </p:blipFill>
        <p:spPr>
          <a:xfrm>
            <a:off x="0" y="29210"/>
            <a:ext cx="12333605" cy="6858000"/>
          </a:xfrm>
          <a:prstGeom prst="rect">
            <a:avLst/>
          </a:prstGeom>
        </p:spPr>
      </p:pic>
      <p:grpSp>
        <p:nvGrpSpPr>
          <p:cNvPr id="7" name="组合 6"/>
          <p:cNvGrpSpPr/>
          <p:nvPr/>
        </p:nvGrpSpPr>
        <p:grpSpPr>
          <a:xfrm>
            <a:off x="-61595" y="-20320"/>
            <a:ext cx="12334240" cy="810260"/>
            <a:chOff x="-43543" y="-29029"/>
            <a:chExt cx="12235543" cy="810079"/>
          </a:xfrm>
        </p:grpSpPr>
        <p:sp>
          <p:nvSpPr>
            <p:cNvPr id="9" name="矩形 8"/>
            <p:cNvSpPr/>
            <p:nvPr/>
          </p:nvSpPr>
          <p:spPr>
            <a:xfrm>
              <a:off x="4368800" y="0"/>
              <a:ext cx="7823200" cy="7810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p:cNvSpPr/>
            <p:nvPr/>
          </p:nvSpPr>
          <p:spPr>
            <a:xfrm>
              <a:off x="-43543" y="-29029"/>
              <a:ext cx="4963886" cy="798286"/>
            </a:xfrm>
            <a:custGeom>
              <a:avLst/>
              <a:gdLst>
                <a:gd name="connsiteX0" fmla="*/ 4615543 w 4963886"/>
                <a:gd name="connsiteY0" fmla="*/ 0 h 798286"/>
                <a:gd name="connsiteX1" fmla="*/ 4963886 w 4963886"/>
                <a:gd name="connsiteY1" fmla="*/ 362858 h 798286"/>
                <a:gd name="connsiteX2" fmla="*/ 4484914 w 4963886"/>
                <a:gd name="connsiteY2" fmla="*/ 798286 h 798286"/>
                <a:gd name="connsiteX3" fmla="*/ 0 w 4963886"/>
                <a:gd name="connsiteY3" fmla="*/ 798286 h 798286"/>
                <a:gd name="connsiteX4" fmla="*/ 14514 w 4963886"/>
                <a:gd name="connsiteY4" fmla="*/ 14515 h 798286"/>
                <a:gd name="connsiteX5" fmla="*/ 4615543 w 4963886"/>
                <a:gd name="connsiteY5" fmla="*/ 0 h 79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3886" h="798286">
                  <a:moveTo>
                    <a:pt x="4615543" y="0"/>
                  </a:moveTo>
                  <a:lnTo>
                    <a:pt x="4963886" y="362858"/>
                  </a:lnTo>
                  <a:lnTo>
                    <a:pt x="4484914" y="798286"/>
                  </a:lnTo>
                  <a:lnTo>
                    <a:pt x="0" y="798286"/>
                  </a:lnTo>
                  <a:lnTo>
                    <a:pt x="14514" y="14515"/>
                  </a:lnTo>
                  <a:lnTo>
                    <a:pt x="4615543" y="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p:cNvSpPr txBox="1"/>
            <p:nvPr/>
          </p:nvSpPr>
          <p:spPr>
            <a:xfrm>
              <a:off x="262997" y="67359"/>
              <a:ext cx="4050378" cy="645016"/>
            </a:xfrm>
            <a:prstGeom prst="rect">
              <a:avLst/>
            </a:prstGeom>
            <a:noFill/>
          </p:spPr>
          <p:txBody>
            <a:bodyPr wrap="square" rtlCol="0">
              <a:spAutoFit/>
              <a:scene3d>
                <a:camera prst="orthographicFront"/>
                <a:lightRig rig="threePt" dir="t"/>
              </a:scene3d>
              <a:sp3d contourW="12700"/>
            </a:bodyPr>
            <a:lstStyle/>
            <a:p>
              <a:pPr algn="ctr"/>
              <a:r>
                <a:rPr lang="en-US" altLang="zh-CN" sz="3600" b="1" dirty="0" smtClean="0">
                  <a:solidFill>
                    <a:schemeClr val="bg1"/>
                  </a:solidFill>
                  <a:cs typeface="+mn-ea"/>
                  <a:sym typeface="+mn-lt"/>
                </a:rPr>
                <a:t>01 </a:t>
              </a:r>
              <a:r>
                <a:rPr lang="zh-CN" altLang="en-US" sz="3600" b="1" dirty="0" smtClean="0">
                  <a:solidFill>
                    <a:schemeClr val="bg1"/>
                  </a:solidFill>
                  <a:cs typeface="+mn-ea"/>
                  <a:sym typeface="+mn-lt"/>
                </a:rPr>
                <a:t>研究背景</a:t>
              </a:r>
              <a:endParaRPr lang="zh-CN" altLang="en-US" sz="3600" b="1" dirty="0" smtClean="0">
                <a:solidFill>
                  <a:schemeClr val="bg1"/>
                </a:solidFill>
                <a:cs typeface="+mn-ea"/>
                <a:sym typeface="+mn-lt"/>
              </a:endParaRPr>
            </a:p>
          </p:txBody>
        </p:sp>
      </p:grpSp>
      <p:pic>
        <p:nvPicPr>
          <p:cNvPr id="14" name="图片 13" descr="国际互联网流量全球分布图"/>
          <p:cNvPicPr>
            <a:picLocks noChangeAspect="1"/>
          </p:cNvPicPr>
          <p:nvPr/>
        </p:nvPicPr>
        <p:blipFill>
          <a:blip r:embed="rId2"/>
          <a:stretch>
            <a:fillRect/>
          </a:stretch>
        </p:blipFill>
        <p:spPr>
          <a:xfrm>
            <a:off x="819150" y="810260"/>
            <a:ext cx="5936615" cy="4656455"/>
          </a:xfrm>
          <a:prstGeom prst="rect">
            <a:avLst/>
          </a:prstGeom>
          <a:ln>
            <a:solidFill>
              <a:schemeClr val="tx1"/>
            </a:solidFill>
          </a:ln>
        </p:spPr>
      </p:pic>
      <p:sp>
        <p:nvSpPr>
          <p:cNvPr id="15" name="文本框 14"/>
          <p:cNvSpPr txBox="1"/>
          <p:nvPr/>
        </p:nvSpPr>
        <p:spPr>
          <a:xfrm>
            <a:off x="1768475" y="5535295"/>
            <a:ext cx="3556000" cy="368300"/>
          </a:xfrm>
          <a:prstGeom prst="rect">
            <a:avLst/>
          </a:prstGeom>
          <a:noFill/>
        </p:spPr>
        <p:txBody>
          <a:bodyPr wrap="square" rtlCol="0">
            <a:spAutoFit/>
          </a:bodyPr>
          <a:p>
            <a:r>
              <a:rPr lang="zh-CN" altLang="en-US"/>
              <a:t>国际互联网流量全球分布图</a:t>
            </a:r>
            <a:endParaRPr lang="zh-CN" altLang="en-US"/>
          </a:p>
        </p:txBody>
      </p:sp>
      <p:pic>
        <p:nvPicPr>
          <p:cNvPr id="16" name="图片 15" descr="国际互联网全球分布图"/>
          <p:cNvPicPr>
            <a:picLocks noChangeAspect="1"/>
          </p:cNvPicPr>
          <p:nvPr/>
        </p:nvPicPr>
        <p:blipFill>
          <a:blip r:embed="rId3"/>
          <a:stretch>
            <a:fillRect/>
          </a:stretch>
        </p:blipFill>
        <p:spPr>
          <a:xfrm>
            <a:off x="1768475" y="956310"/>
            <a:ext cx="6872605" cy="4949190"/>
          </a:xfrm>
          <a:prstGeom prst="rect">
            <a:avLst/>
          </a:prstGeom>
          <a:ln>
            <a:solidFill>
              <a:schemeClr val="tx1"/>
            </a:solidFill>
          </a:ln>
        </p:spPr>
      </p:pic>
      <p:sp>
        <p:nvSpPr>
          <p:cNvPr id="17" name="文本框 16"/>
          <p:cNvSpPr txBox="1"/>
          <p:nvPr/>
        </p:nvSpPr>
        <p:spPr>
          <a:xfrm>
            <a:off x="4004310" y="5905500"/>
            <a:ext cx="3284220" cy="368300"/>
          </a:xfrm>
          <a:prstGeom prst="rect">
            <a:avLst/>
          </a:prstGeom>
          <a:noFill/>
        </p:spPr>
        <p:txBody>
          <a:bodyPr wrap="square" rtlCol="0">
            <a:spAutoFit/>
          </a:bodyPr>
          <a:p>
            <a:r>
              <a:rPr lang="zh-CN" altLang="en-US"/>
              <a:t>国际互联网全球分布图</a:t>
            </a:r>
            <a:endParaRPr lang="zh-CN" altLang="en-US"/>
          </a:p>
        </p:txBody>
      </p:sp>
      <p:pic>
        <p:nvPicPr>
          <p:cNvPr id="18" name="图片 17" descr="国际通信海底光缆全球分布图"/>
          <p:cNvPicPr>
            <a:picLocks noChangeAspect="1"/>
          </p:cNvPicPr>
          <p:nvPr/>
        </p:nvPicPr>
        <p:blipFill>
          <a:blip r:embed="rId4"/>
          <a:stretch>
            <a:fillRect/>
          </a:stretch>
        </p:blipFill>
        <p:spPr>
          <a:xfrm>
            <a:off x="2815590" y="1329055"/>
            <a:ext cx="7018655" cy="5053330"/>
          </a:xfrm>
          <a:prstGeom prst="rect">
            <a:avLst/>
          </a:prstGeom>
          <a:ln>
            <a:solidFill>
              <a:schemeClr val="tx1"/>
            </a:solidFill>
          </a:ln>
        </p:spPr>
      </p:pic>
      <p:sp>
        <p:nvSpPr>
          <p:cNvPr id="19" name="文本框 18"/>
          <p:cNvSpPr txBox="1"/>
          <p:nvPr/>
        </p:nvSpPr>
        <p:spPr>
          <a:xfrm>
            <a:off x="4448175" y="6453505"/>
            <a:ext cx="4467860" cy="368300"/>
          </a:xfrm>
          <a:prstGeom prst="rect">
            <a:avLst/>
          </a:prstGeom>
          <a:noFill/>
        </p:spPr>
        <p:txBody>
          <a:bodyPr wrap="square" rtlCol="0">
            <a:spAutoFit/>
          </a:bodyPr>
          <a:p>
            <a:r>
              <a:rPr lang="zh-CN" altLang="en-US"/>
              <a:t>国际通信海底光缆全球分布图</a:t>
            </a:r>
            <a:endParaRPr lang="zh-CN" altLang="en-US"/>
          </a:p>
        </p:txBody>
      </p:sp>
      <p:pic>
        <p:nvPicPr>
          <p:cNvPr id="53" name="Picture 2"/>
          <p:cNvPicPr>
            <a:picLocks noChangeAspect="1" noChangeArrowheads="1"/>
          </p:cNvPicPr>
          <p:nvPr/>
        </p:nvPicPr>
        <p:blipFill>
          <a:blip r:embed="rId5" cstate="print"/>
          <a:srcRect r="8209"/>
          <a:stretch>
            <a:fillRect/>
          </a:stretch>
        </p:blipFill>
        <p:spPr bwMode="auto">
          <a:xfrm>
            <a:off x="7682865" y="3699510"/>
            <a:ext cx="4650740" cy="2682875"/>
          </a:xfrm>
          <a:prstGeom prst="rect">
            <a:avLst/>
          </a:prstGeom>
          <a:noFill/>
          <a:ln w="9525">
            <a:solidFill>
              <a:schemeClr val="tx1"/>
            </a:solidFill>
            <a:miter lim="800000"/>
            <a:headEnd/>
            <a:tailEnd/>
          </a:ln>
        </p:spPr>
      </p:pic>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par>
                          <p:cTn id="19" fill="hold">
                            <p:stCondLst>
                              <p:cond delay="500"/>
                            </p:stCondLst>
                            <p:childTnLst>
                              <p:par>
                                <p:cTn id="20" presetID="16" presetClass="entr" presetSubtype="21"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barn(inVertical)">
                                      <p:cBhvr>
                                        <p:cTn id="2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p:bldP spid="17" grpId="0"/>
      <p:bldP spid="17" grpId="1"/>
      <p:bldP spid="19" grpId="0"/>
      <p:bldP spid="1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cstate="email"/>
          <a:stretch>
            <a:fillRect/>
          </a:stretch>
        </p:blipFill>
        <p:spPr>
          <a:xfrm>
            <a:off x="635" y="22860"/>
            <a:ext cx="12333605" cy="6858000"/>
          </a:xfrm>
          <a:prstGeom prst="rect">
            <a:avLst/>
          </a:prstGeom>
        </p:spPr>
      </p:pic>
      <p:grpSp>
        <p:nvGrpSpPr>
          <p:cNvPr id="7" name="组合 6"/>
          <p:cNvGrpSpPr/>
          <p:nvPr/>
        </p:nvGrpSpPr>
        <p:grpSpPr>
          <a:xfrm>
            <a:off x="635" y="-73660"/>
            <a:ext cx="12334240" cy="810079"/>
            <a:chOff x="-43543" y="-29029"/>
            <a:chExt cx="12235543" cy="810079"/>
          </a:xfrm>
        </p:grpSpPr>
        <p:sp>
          <p:nvSpPr>
            <p:cNvPr id="9" name="矩形 8"/>
            <p:cNvSpPr/>
            <p:nvPr/>
          </p:nvSpPr>
          <p:spPr>
            <a:xfrm>
              <a:off x="4368800" y="0"/>
              <a:ext cx="7823200" cy="7810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p:cNvSpPr/>
            <p:nvPr/>
          </p:nvSpPr>
          <p:spPr>
            <a:xfrm>
              <a:off x="-43543" y="-29029"/>
              <a:ext cx="4963886" cy="798286"/>
            </a:xfrm>
            <a:custGeom>
              <a:avLst/>
              <a:gdLst>
                <a:gd name="connsiteX0" fmla="*/ 4615543 w 4963886"/>
                <a:gd name="connsiteY0" fmla="*/ 0 h 798286"/>
                <a:gd name="connsiteX1" fmla="*/ 4963886 w 4963886"/>
                <a:gd name="connsiteY1" fmla="*/ 362858 h 798286"/>
                <a:gd name="connsiteX2" fmla="*/ 4484914 w 4963886"/>
                <a:gd name="connsiteY2" fmla="*/ 798286 h 798286"/>
                <a:gd name="connsiteX3" fmla="*/ 0 w 4963886"/>
                <a:gd name="connsiteY3" fmla="*/ 798286 h 798286"/>
                <a:gd name="connsiteX4" fmla="*/ 14514 w 4963886"/>
                <a:gd name="connsiteY4" fmla="*/ 14515 h 798286"/>
                <a:gd name="connsiteX5" fmla="*/ 4615543 w 4963886"/>
                <a:gd name="connsiteY5" fmla="*/ 0 h 79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3886" h="798286">
                  <a:moveTo>
                    <a:pt x="4615543" y="0"/>
                  </a:moveTo>
                  <a:lnTo>
                    <a:pt x="4963886" y="362858"/>
                  </a:lnTo>
                  <a:lnTo>
                    <a:pt x="4484914" y="798286"/>
                  </a:lnTo>
                  <a:lnTo>
                    <a:pt x="0" y="798286"/>
                  </a:lnTo>
                  <a:lnTo>
                    <a:pt x="14514" y="14515"/>
                  </a:lnTo>
                  <a:lnTo>
                    <a:pt x="4615543" y="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p:cNvSpPr txBox="1"/>
            <p:nvPr/>
          </p:nvSpPr>
          <p:spPr>
            <a:xfrm>
              <a:off x="289131" y="67359"/>
              <a:ext cx="3998095" cy="645160"/>
            </a:xfrm>
            <a:prstGeom prst="rect">
              <a:avLst/>
            </a:prstGeom>
            <a:noFill/>
          </p:spPr>
          <p:txBody>
            <a:bodyPr wrap="none" rtlCol="0">
              <a:spAutoFit/>
              <a:scene3d>
                <a:camera prst="orthographicFront"/>
                <a:lightRig rig="threePt" dir="t"/>
              </a:scene3d>
              <a:sp3d contourW="12700"/>
            </a:bodyPr>
            <a:lstStyle/>
            <a:p>
              <a:pPr algn="ctr"/>
              <a:r>
                <a:rPr lang="en-US" altLang="zh-CN" sz="3600" b="1" dirty="0" smtClean="0">
                  <a:solidFill>
                    <a:schemeClr val="bg1"/>
                  </a:solidFill>
                  <a:cs typeface="+mn-ea"/>
                  <a:sym typeface="+mn-lt"/>
                </a:rPr>
                <a:t>01 </a:t>
              </a:r>
              <a:r>
                <a:rPr lang="en-US" altLang="zh-CN" sz="3600" b="1" dirty="0">
                  <a:solidFill>
                    <a:schemeClr val="bg1"/>
                  </a:solidFill>
                  <a:cs typeface="+mn-ea"/>
                  <a:sym typeface="+mn-lt"/>
                </a:rPr>
                <a:t>VARU</a:t>
              </a:r>
              <a:r>
                <a:rPr lang="zh-CN" altLang="en-US" sz="3600" b="1" dirty="0">
                  <a:solidFill>
                    <a:schemeClr val="bg1"/>
                  </a:solidFill>
                  <a:cs typeface="+mn-ea"/>
                  <a:sym typeface="+mn-lt"/>
                </a:rPr>
                <a:t>系统框架</a:t>
              </a:r>
              <a:endParaRPr lang="zh-CN" altLang="en-US" sz="3600" b="1" dirty="0">
                <a:solidFill>
                  <a:schemeClr val="bg1"/>
                </a:solidFill>
                <a:cs typeface="+mn-ea"/>
                <a:sym typeface="+mn-lt"/>
              </a:endParaRPr>
            </a:p>
          </p:txBody>
        </p:sp>
      </p:grpSp>
      <p:pic>
        <p:nvPicPr>
          <p:cNvPr id="2" name="图片 1" descr="QQ图片20220409181020"/>
          <p:cNvPicPr>
            <a:picLocks noChangeAspect="1"/>
          </p:cNvPicPr>
          <p:nvPr/>
        </p:nvPicPr>
        <p:blipFill>
          <a:blip r:embed="rId2"/>
          <a:stretch>
            <a:fillRect/>
          </a:stretch>
        </p:blipFill>
        <p:spPr>
          <a:xfrm>
            <a:off x="335829" y="1299015"/>
            <a:ext cx="8794923" cy="4934699"/>
          </a:xfrm>
          <a:prstGeom prst="rect">
            <a:avLst/>
          </a:prstGeom>
          <a:ln w="31750" cmpd="tri">
            <a:solidFill>
              <a:srgbClr val="AEB5C0">
                <a:alpha val="100000"/>
              </a:srgbClr>
            </a:solidFill>
            <a:prstDash val="solid"/>
            <a:miter lim="800000"/>
            <a:headEnd/>
            <a:tailEnd/>
          </a:ln>
        </p:spPr>
      </p:pic>
      <p:sp>
        <p:nvSpPr>
          <p:cNvPr id="8" name="矩形 7"/>
          <p:cNvSpPr/>
          <p:nvPr/>
        </p:nvSpPr>
        <p:spPr>
          <a:xfrm>
            <a:off x="1136015" y="1981835"/>
            <a:ext cx="2280920" cy="1574165"/>
          </a:xfrm>
          <a:prstGeom prst="rect">
            <a:avLst/>
          </a:prstGeom>
          <a:noFill/>
          <a:ln w="28575" cmpd="sng">
            <a:solidFill>
              <a:schemeClr val="accent4"/>
            </a:solidFill>
            <a:prstDash val="solid"/>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0" name="矩形 9"/>
          <p:cNvSpPr/>
          <p:nvPr/>
        </p:nvSpPr>
        <p:spPr>
          <a:xfrm>
            <a:off x="3532505" y="1981835"/>
            <a:ext cx="2419350" cy="1574165"/>
          </a:xfrm>
          <a:prstGeom prst="rect">
            <a:avLst/>
          </a:prstGeom>
          <a:noFill/>
          <a:ln w="28575" cmpd="sng">
            <a:solidFill>
              <a:schemeClr val="accent4"/>
            </a:solidFill>
            <a:prstDash val="solid"/>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矩形 10"/>
          <p:cNvSpPr/>
          <p:nvPr/>
        </p:nvSpPr>
        <p:spPr>
          <a:xfrm>
            <a:off x="2723515" y="4569460"/>
            <a:ext cx="2708275" cy="1457960"/>
          </a:xfrm>
          <a:prstGeom prst="rect">
            <a:avLst/>
          </a:prstGeom>
          <a:noFill/>
          <a:ln w="28575" cmpd="sng">
            <a:solidFill>
              <a:schemeClr val="accent4"/>
            </a:solidFill>
            <a:prstDash val="solid"/>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3" name="矩形 12"/>
          <p:cNvSpPr/>
          <p:nvPr/>
        </p:nvSpPr>
        <p:spPr>
          <a:xfrm>
            <a:off x="6003925" y="3556635"/>
            <a:ext cx="2036445" cy="1176020"/>
          </a:xfrm>
          <a:prstGeom prst="rect">
            <a:avLst/>
          </a:prstGeom>
          <a:noFill/>
          <a:ln w="28575" cmpd="sng">
            <a:solidFill>
              <a:schemeClr val="accent4"/>
            </a:solidFill>
            <a:prstDash val="solid"/>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4" name="矩形 13"/>
          <p:cNvSpPr/>
          <p:nvPr/>
        </p:nvSpPr>
        <p:spPr>
          <a:xfrm>
            <a:off x="9312910" y="2325370"/>
            <a:ext cx="3021330" cy="645795"/>
          </a:xfrm>
          <a:prstGeom prst="rect">
            <a:avLst/>
          </a:prstGeom>
          <a:noFill/>
        </p:spPr>
        <p:txBody>
          <a:bodyPr wrap="square" lIns="0" tIns="0" rIns="0" bIns="0" rtlCol="0">
            <a:spAutoFit/>
          </a:bodyPr>
          <a:p>
            <a:pPr algn="just" hangingPunct="0">
              <a:lnSpc>
                <a:spcPct val="150000"/>
              </a:lnSpc>
            </a:pPr>
            <a:r>
              <a:rPr lang="zh-CN" altLang="en-US" sz="2800" b="1" dirty="0">
                <a:solidFill>
                  <a:srgbClr val="4C678E"/>
                </a:solidFill>
                <a:cs typeface="+mn-ea"/>
                <a:sym typeface="+mn-lt"/>
              </a:rPr>
              <a:t>特征提取模块</a:t>
            </a:r>
            <a:endParaRPr lang="zh-CN" altLang="en-US" sz="2800" b="1" dirty="0">
              <a:solidFill>
                <a:srgbClr val="4C678E"/>
              </a:solidFill>
              <a:cs typeface="+mn-ea"/>
              <a:sym typeface="+mn-lt"/>
            </a:endParaRPr>
          </a:p>
        </p:txBody>
      </p:sp>
      <p:sp>
        <p:nvSpPr>
          <p:cNvPr id="15" name="矩形 14"/>
          <p:cNvSpPr/>
          <p:nvPr/>
        </p:nvSpPr>
        <p:spPr>
          <a:xfrm>
            <a:off x="9313078" y="3104717"/>
            <a:ext cx="3021330" cy="645795"/>
          </a:xfrm>
          <a:prstGeom prst="rect">
            <a:avLst/>
          </a:prstGeom>
          <a:noFill/>
        </p:spPr>
        <p:txBody>
          <a:bodyPr wrap="square" lIns="0" tIns="0" rIns="0" bIns="0" rtlCol="0">
            <a:spAutoFit/>
          </a:bodyPr>
          <a:p>
            <a:pPr algn="just" hangingPunct="0">
              <a:lnSpc>
                <a:spcPct val="150000"/>
              </a:lnSpc>
            </a:pPr>
            <a:r>
              <a:rPr lang="zh-CN" altLang="en-US" sz="2800" b="1" dirty="0">
                <a:solidFill>
                  <a:srgbClr val="4C678E"/>
                </a:solidFill>
                <a:cs typeface="+mn-ea"/>
                <a:sym typeface="+mn-lt"/>
              </a:rPr>
              <a:t>多假设</a:t>
            </a:r>
            <a:r>
              <a:rPr lang="en-US" altLang="zh-CN" sz="2800" b="1" dirty="0">
                <a:solidFill>
                  <a:srgbClr val="4C678E"/>
                </a:solidFill>
                <a:cs typeface="+mn-ea"/>
                <a:sym typeface="+mn-lt"/>
              </a:rPr>
              <a:t>VAE</a:t>
            </a:r>
            <a:r>
              <a:rPr lang="zh-CN" altLang="en-US" sz="2800" b="1" dirty="0">
                <a:solidFill>
                  <a:srgbClr val="4C678E"/>
                </a:solidFill>
                <a:cs typeface="+mn-ea"/>
                <a:sym typeface="+mn-lt"/>
              </a:rPr>
              <a:t>模型</a:t>
            </a:r>
            <a:endParaRPr lang="zh-CN" altLang="en-US" sz="2800" b="1" dirty="0">
              <a:solidFill>
                <a:srgbClr val="4C678E"/>
              </a:solidFill>
              <a:cs typeface="+mn-ea"/>
              <a:sym typeface="+mn-lt"/>
            </a:endParaRPr>
          </a:p>
        </p:txBody>
      </p:sp>
      <p:sp>
        <p:nvSpPr>
          <p:cNvPr id="16" name="矩形 15"/>
          <p:cNvSpPr/>
          <p:nvPr/>
        </p:nvSpPr>
        <p:spPr>
          <a:xfrm>
            <a:off x="9312910" y="3990340"/>
            <a:ext cx="3021330" cy="645795"/>
          </a:xfrm>
          <a:prstGeom prst="rect">
            <a:avLst/>
          </a:prstGeom>
          <a:noFill/>
        </p:spPr>
        <p:txBody>
          <a:bodyPr wrap="square" lIns="0" tIns="0" rIns="0" bIns="0" rtlCol="0">
            <a:spAutoFit/>
          </a:bodyPr>
          <a:p>
            <a:pPr algn="just" hangingPunct="0">
              <a:lnSpc>
                <a:spcPct val="150000"/>
              </a:lnSpc>
            </a:pPr>
            <a:r>
              <a:rPr lang="en-US" altLang="zh-CN" sz="2800" b="1" dirty="0">
                <a:solidFill>
                  <a:srgbClr val="4C678E"/>
                </a:solidFill>
                <a:cs typeface="+mn-ea"/>
                <a:sym typeface="+mn-lt"/>
              </a:rPr>
              <a:t>BI</a:t>
            </a:r>
            <a:r>
              <a:rPr lang="en-US" sz="2800" b="1" dirty="0">
                <a:solidFill>
                  <a:srgbClr val="4C678E"/>
                </a:solidFill>
                <a:cs typeface="+mn-ea"/>
                <a:sym typeface="+mn-lt"/>
              </a:rPr>
              <a:t>LSTM</a:t>
            </a:r>
            <a:r>
              <a:rPr lang="zh-CN" altLang="en-US" sz="2800" b="1" dirty="0">
                <a:solidFill>
                  <a:srgbClr val="4C678E"/>
                </a:solidFill>
                <a:cs typeface="+mn-ea"/>
                <a:sym typeface="+mn-lt"/>
              </a:rPr>
              <a:t>模型</a:t>
            </a:r>
            <a:endParaRPr lang="zh-CN" altLang="en-US" sz="2800" b="1" dirty="0">
              <a:solidFill>
                <a:srgbClr val="4C678E"/>
              </a:solidFill>
              <a:cs typeface="+mn-ea"/>
              <a:sym typeface="+mn-lt"/>
            </a:endParaRPr>
          </a:p>
        </p:txBody>
      </p:sp>
      <p:sp>
        <p:nvSpPr>
          <p:cNvPr id="18" name="矩形 17"/>
          <p:cNvSpPr/>
          <p:nvPr/>
        </p:nvSpPr>
        <p:spPr>
          <a:xfrm>
            <a:off x="9312931" y="4811075"/>
            <a:ext cx="4300855" cy="645795"/>
          </a:xfrm>
          <a:prstGeom prst="rect">
            <a:avLst/>
          </a:prstGeom>
          <a:noFill/>
        </p:spPr>
        <p:txBody>
          <a:bodyPr wrap="square" lIns="0" tIns="0" rIns="0" bIns="0" rtlCol="0">
            <a:spAutoFit/>
          </a:bodyPr>
          <a:p>
            <a:pPr algn="just" hangingPunct="0">
              <a:lnSpc>
                <a:spcPct val="150000"/>
              </a:lnSpc>
            </a:pPr>
            <a:r>
              <a:rPr lang="zh-CN" altLang="en-US" sz="2800" b="1" dirty="0">
                <a:solidFill>
                  <a:srgbClr val="4C678E"/>
                </a:solidFill>
                <a:cs typeface="+mn-ea"/>
                <a:sym typeface="+mn-lt"/>
              </a:rPr>
              <a:t>分数评估模块</a:t>
            </a:r>
            <a:endParaRPr lang="zh-CN" altLang="en-US" sz="2800" b="1" dirty="0">
              <a:solidFill>
                <a:srgbClr val="4C678E"/>
              </a:solidFill>
              <a:cs typeface="+mn-ea"/>
              <a:sym typeface="+mn-lt"/>
            </a:endParaRPr>
          </a:p>
        </p:txBody>
      </p:sp>
    </p:spTree>
  </p:cSld>
  <p:clrMapOvr>
    <a:masterClrMapping/>
  </p:clrMapOvr>
  <p:transition spd="slow" advClick="0" advTm="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cstate="email"/>
          <a:stretch>
            <a:fillRect/>
          </a:stretch>
        </p:blipFill>
        <p:spPr>
          <a:xfrm>
            <a:off x="635" y="29210"/>
            <a:ext cx="12333605" cy="6858000"/>
          </a:xfrm>
          <a:prstGeom prst="rect">
            <a:avLst/>
          </a:prstGeom>
        </p:spPr>
      </p:pic>
      <p:grpSp>
        <p:nvGrpSpPr>
          <p:cNvPr id="7" name="组合 6"/>
          <p:cNvGrpSpPr/>
          <p:nvPr/>
        </p:nvGrpSpPr>
        <p:grpSpPr>
          <a:xfrm>
            <a:off x="-148189" y="-29210"/>
            <a:ext cx="12482429" cy="810079"/>
            <a:chOff x="-190546" y="-29029"/>
            <a:chExt cx="12382546" cy="810079"/>
          </a:xfrm>
        </p:grpSpPr>
        <p:sp>
          <p:nvSpPr>
            <p:cNvPr id="9" name="矩形 8"/>
            <p:cNvSpPr/>
            <p:nvPr/>
          </p:nvSpPr>
          <p:spPr>
            <a:xfrm>
              <a:off x="4368800" y="0"/>
              <a:ext cx="7823200" cy="7810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p:cNvSpPr/>
            <p:nvPr/>
          </p:nvSpPr>
          <p:spPr>
            <a:xfrm>
              <a:off x="-43775" y="-29029"/>
              <a:ext cx="5628325" cy="798195"/>
            </a:xfrm>
            <a:custGeom>
              <a:avLst/>
              <a:gdLst>
                <a:gd name="connsiteX0" fmla="*/ 4615543 w 4963886"/>
                <a:gd name="connsiteY0" fmla="*/ 0 h 798286"/>
                <a:gd name="connsiteX1" fmla="*/ 4963886 w 4963886"/>
                <a:gd name="connsiteY1" fmla="*/ 362858 h 798286"/>
                <a:gd name="connsiteX2" fmla="*/ 4484914 w 4963886"/>
                <a:gd name="connsiteY2" fmla="*/ 798286 h 798286"/>
                <a:gd name="connsiteX3" fmla="*/ 0 w 4963886"/>
                <a:gd name="connsiteY3" fmla="*/ 798286 h 798286"/>
                <a:gd name="connsiteX4" fmla="*/ 14514 w 4963886"/>
                <a:gd name="connsiteY4" fmla="*/ 14515 h 798286"/>
                <a:gd name="connsiteX5" fmla="*/ 4615543 w 4963886"/>
                <a:gd name="connsiteY5" fmla="*/ 0 h 79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3886" h="798286">
                  <a:moveTo>
                    <a:pt x="4615543" y="0"/>
                  </a:moveTo>
                  <a:lnTo>
                    <a:pt x="4963886" y="362858"/>
                  </a:lnTo>
                  <a:lnTo>
                    <a:pt x="4484914" y="798286"/>
                  </a:lnTo>
                  <a:lnTo>
                    <a:pt x="0" y="798286"/>
                  </a:lnTo>
                  <a:lnTo>
                    <a:pt x="14514" y="14515"/>
                  </a:lnTo>
                  <a:lnTo>
                    <a:pt x="4615543" y="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p:cNvSpPr txBox="1"/>
            <p:nvPr/>
          </p:nvSpPr>
          <p:spPr>
            <a:xfrm>
              <a:off x="-190546" y="67491"/>
              <a:ext cx="5329113" cy="645160"/>
            </a:xfrm>
            <a:prstGeom prst="rect">
              <a:avLst/>
            </a:prstGeom>
            <a:noFill/>
          </p:spPr>
          <p:txBody>
            <a:bodyPr wrap="square" rtlCol="0">
              <a:spAutoFit/>
              <a:scene3d>
                <a:camera prst="orthographicFront"/>
                <a:lightRig rig="threePt" dir="t"/>
              </a:scene3d>
              <a:sp3d contourW="12700"/>
            </a:bodyPr>
            <a:lstStyle/>
            <a:p>
              <a:pPr algn="ctr"/>
              <a:r>
                <a:rPr lang="en-US" altLang="zh-CN" sz="3600" b="1" dirty="0" smtClean="0">
                  <a:solidFill>
                    <a:schemeClr val="bg1"/>
                  </a:solidFill>
                  <a:cs typeface="+mn-ea"/>
                  <a:sym typeface="+mn-lt"/>
                </a:rPr>
                <a:t>01 </a:t>
              </a:r>
              <a:r>
                <a:rPr lang="zh-CN" altLang="en-US" sz="3600" b="1" dirty="0" smtClean="0">
                  <a:solidFill>
                    <a:schemeClr val="bg1"/>
                  </a:solidFill>
                  <a:cs typeface="+mn-ea"/>
                  <a:sym typeface="+mn-lt"/>
                </a:rPr>
                <a:t>核心设计及模块介绍</a:t>
              </a:r>
              <a:endParaRPr lang="zh-CN" altLang="en-US" sz="3600" b="1" dirty="0" smtClean="0">
                <a:solidFill>
                  <a:schemeClr val="bg1"/>
                </a:solidFill>
                <a:cs typeface="+mn-ea"/>
                <a:sym typeface="+mn-lt"/>
              </a:endParaRPr>
            </a:p>
          </p:txBody>
        </p:sp>
      </p:grpSp>
      <p:pic>
        <p:nvPicPr>
          <p:cNvPr id="2" name="图片 1"/>
          <p:cNvPicPr>
            <a:picLocks noChangeAspect="1"/>
          </p:cNvPicPr>
          <p:nvPr/>
        </p:nvPicPr>
        <p:blipFill>
          <a:blip r:embed="rId2"/>
          <a:stretch>
            <a:fillRect/>
          </a:stretch>
        </p:blipFill>
        <p:spPr>
          <a:xfrm>
            <a:off x="656590" y="1469390"/>
            <a:ext cx="5121910" cy="4783455"/>
          </a:xfrm>
          <a:prstGeom prst="rect">
            <a:avLst/>
          </a:prstGeom>
          <a:ln w="31750" cmpd="tri">
            <a:solidFill>
              <a:srgbClr val="AEB5C0">
                <a:alpha val="100000"/>
              </a:srgbClr>
            </a:solidFill>
            <a:prstDash val="solid"/>
            <a:miter lim="800000"/>
            <a:headEnd/>
            <a:tailEnd/>
          </a:ln>
        </p:spPr>
      </p:pic>
      <p:sp>
        <p:nvSpPr>
          <p:cNvPr id="3" name="文本框 2"/>
          <p:cNvSpPr txBox="1"/>
          <p:nvPr/>
        </p:nvSpPr>
        <p:spPr>
          <a:xfrm>
            <a:off x="1033780" y="6426835"/>
            <a:ext cx="4639945" cy="460375"/>
          </a:xfrm>
          <a:prstGeom prst="rect">
            <a:avLst/>
          </a:prstGeom>
          <a:noFill/>
        </p:spPr>
        <p:txBody>
          <a:bodyPr wrap="square" rtlCol="0">
            <a:spAutoFit/>
          </a:bodyPr>
          <a:p>
            <a:r>
              <a:rPr lang="zh-CN" altLang="en-US" sz="2400" b="1">
                <a:latin typeface="Times New Roman" panose="02020603050405020304" pitchFamily="18" charset="0"/>
                <a:ea typeface="宋体" panose="02010600030101010101" pitchFamily="2" charset="-122"/>
                <a:cs typeface="Times New Roman" panose="02020603050405020304" pitchFamily="18" charset="0"/>
              </a:rPr>
              <a:t>利用</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WireShark</a:t>
            </a:r>
            <a:r>
              <a:rPr lang="zh-CN" altLang="en-US" sz="2400" b="1">
                <a:latin typeface="宋体" panose="02010600030101010101" pitchFamily="2" charset="-122"/>
                <a:ea typeface="宋体" panose="02010600030101010101" pitchFamily="2" charset="-122"/>
                <a:cs typeface="宋体" panose="02010600030101010101" pitchFamily="2" charset="-122"/>
              </a:rPr>
              <a:t>对数据集抓包</a:t>
            </a:r>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7172960" y="6416675"/>
            <a:ext cx="4018915" cy="460375"/>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cs typeface="宋体" panose="02010600030101010101" pitchFamily="2" charset="-122"/>
              </a:rPr>
              <a:t>利用</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Kitsune</a:t>
            </a:r>
            <a:r>
              <a:rPr lang="zh-CN" altLang="en-US" sz="2400" b="1">
                <a:latin typeface="宋体" panose="02010600030101010101" pitchFamily="2" charset="-122"/>
                <a:ea typeface="宋体" panose="02010600030101010101" pitchFamily="2" charset="-122"/>
                <a:cs typeface="宋体" panose="02010600030101010101" pitchFamily="2" charset="-122"/>
              </a:rPr>
              <a:t>进行特征处理</a:t>
            </a:r>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p:sp>
        <p:nvSpPr>
          <p:cNvPr id="5" name="矩形 4"/>
          <p:cNvSpPr/>
          <p:nvPr/>
        </p:nvSpPr>
        <p:spPr>
          <a:xfrm>
            <a:off x="840105" y="711200"/>
            <a:ext cx="3021330" cy="645795"/>
          </a:xfrm>
          <a:prstGeom prst="rect">
            <a:avLst/>
          </a:prstGeom>
          <a:noFill/>
        </p:spPr>
        <p:txBody>
          <a:bodyPr wrap="square" lIns="0" tIns="0" rIns="0" bIns="0" rtlCol="0">
            <a:spAutoFit/>
          </a:bodyPr>
          <a:p>
            <a:pPr algn="just" hangingPunct="0">
              <a:lnSpc>
                <a:spcPct val="150000"/>
              </a:lnSpc>
            </a:pPr>
            <a:r>
              <a:rPr lang="zh-CN" altLang="en-US" sz="2800" b="1" dirty="0">
                <a:solidFill>
                  <a:srgbClr val="4C678E"/>
                </a:solidFill>
                <a:cs typeface="+mn-ea"/>
                <a:sym typeface="+mn-lt"/>
              </a:rPr>
              <a:t>特征提取模块</a:t>
            </a:r>
            <a:endParaRPr lang="zh-CN" altLang="en-US" sz="2800" b="1" dirty="0">
              <a:solidFill>
                <a:srgbClr val="4C678E"/>
              </a:solidFill>
              <a:cs typeface="+mn-ea"/>
              <a:sym typeface="+mn-lt"/>
            </a:endParaRPr>
          </a:p>
        </p:txBody>
      </p:sp>
      <p:pic>
        <p:nvPicPr>
          <p:cNvPr id="8" name="图片 7" descr="upload_post_object_v2_328464714"/>
          <p:cNvPicPr>
            <a:picLocks noChangeAspect="1"/>
          </p:cNvPicPr>
          <p:nvPr/>
        </p:nvPicPr>
        <p:blipFill>
          <a:blip r:embed="rId3"/>
          <a:stretch>
            <a:fillRect/>
          </a:stretch>
        </p:blipFill>
        <p:spPr>
          <a:xfrm>
            <a:off x="6384490" y="2327817"/>
            <a:ext cx="5415489" cy="3066658"/>
          </a:xfrm>
          <a:prstGeom prst="rect">
            <a:avLst/>
          </a:prstGeom>
          <a:ln w="31750" cmpd="tri">
            <a:solidFill>
              <a:srgbClr val="AEB5C0">
                <a:alpha val="100000"/>
              </a:srgbClr>
            </a:solidFill>
            <a:prstDash val="solid"/>
            <a:miter lim="800000"/>
            <a:headEnd/>
            <a:tailEnd/>
          </a:ln>
        </p:spPr>
      </p:pic>
      <p:pic>
        <p:nvPicPr>
          <p:cNvPr id="10" name="图片 9" descr="upload_post_object_v2_341214724"/>
          <p:cNvPicPr>
            <a:picLocks noChangeAspect="1"/>
          </p:cNvPicPr>
          <p:nvPr/>
        </p:nvPicPr>
        <p:blipFill>
          <a:blip r:embed="rId4"/>
          <a:stretch>
            <a:fillRect/>
          </a:stretch>
        </p:blipFill>
        <p:spPr>
          <a:xfrm>
            <a:off x="341942" y="920102"/>
            <a:ext cx="400576" cy="400576"/>
          </a:xfrm>
          <a:prstGeom prst="rect">
            <a:avLst/>
          </a:prstGeom>
        </p:spPr>
      </p:pic>
    </p:spTree>
  </p:cSld>
  <p:clrMapOvr>
    <a:masterClrMapping/>
  </p:clrMapOvr>
  <p:transition spd="slow" advClick="0" advTm="0"/>
  <p:timing>
    <p:tnLst>
      <p:par>
        <p:cTn id="1" dur="indefinite" restart="never" nodeType="tmRoot"/>
      </p:par>
    </p:tnLst>
    <p:bldLst>
      <p:bldP spid="3" grpId="1"/>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cstate="email"/>
          <a:stretch>
            <a:fillRect/>
          </a:stretch>
        </p:blipFill>
        <p:spPr>
          <a:xfrm>
            <a:off x="635" y="29210"/>
            <a:ext cx="12333605" cy="6858000"/>
          </a:xfrm>
          <a:prstGeom prst="rect">
            <a:avLst/>
          </a:prstGeom>
        </p:spPr>
      </p:pic>
      <p:sp>
        <p:nvSpPr>
          <p:cNvPr id="2" name="矩形 1"/>
          <p:cNvSpPr/>
          <p:nvPr/>
        </p:nvSpPr>
        <p:spPr>
          <a:xfrm>
            <a:off x="685333" y="969847"/>
            <a:ext cx="3021330" cy="645795"/>
          </a:xfrm>
          <a:prstGeom prst="rect">
            <a:avLst/>
          </a:prstGeom>
          <a:noFill/>
        </p:spPr>
        <p:txBody>
          <a:bodyPr wrap="square" lIns="0" tIns="0" rIns="0" bIns="0" rtlCol="0">
            <a:spAutoFit/>
          </a:bodyPr>
          <a:p>
            <a:pPr algn="just" hangingPunct="0">
              <a:lnSpc>
                <a:spcPct val="150000"/>
              </a:lnSpc>
            </a:pPr>
            <a:r>
              <a:rPr lang="zh-CN" altLang="en-US" sz="2800" b="1" dirty="0">
                <a:solidFill>
                  <a:srgbClr val="4C678E"/>
                </a:solidFill>
                <a:cs typeface="+mn-ea"/>
                <a:sym typeface="+mn-lt"/>
              </a:rPr>
              <a:t>多假设</a:t>
            </a:r>
            <a:r>
              <a:rPr lang="en-US" altLang="zh-CN" sz="2800" b="1" dirty="0">
                <a:solidFill>
                  <a:srgbClr val="4C678E"/>
                </a:solidFill>
                <a:cs typeface="+mn-ea"/>
                <a:sym typeface="+mn-lt"/>
              </a:rPr>
              <a:t>VAE</a:t>
            </a:r>
            <a:r>
              <a:rPr lang="zh-CN" altLang="en-US" sz="2800" b="1" dirty="0">
                <a:solidFill>
                  <a:srgbClr val="4C678E"/>
                </a:solidFill>
                <a:cs typeface="+mn-ea"/>
                <a:sym typeface="+mn-lt"/>
              </a:rPr>
              <a:t>模型</a:t>
            </a:r>
            <a:endParaRPr lang="zh-CN" altLang="en-US" sz="2800" b="1" dirty="0">
              <a:solidFill>
                <a:srgbClr val="4C678E"/>
              </a:solidFill>
              <a:cs typeface="+mn-ea"/>
              <a:sym typeface="+mn-lt"/>
            </a:endParaRPr>
          </a:p>
        </p:txBody>
      </p:sp>
      <p:pic>
        <p:nvPicPr>
          <p:cNvPr id="2051" name="Picture 3" descr="C:\Users\Lenovo\Desktop\未命名文件 (2).png"/>
          <p:cNvPicPr>
            <a:picLocks noChangeAspect="1" noChangeArrowheads="1"/>
          </p:cNvPicPr>
          <p:nvPr/>
        </p:nvPicPr>
        <p:blipFill>
          <a:blip r:embed="rId2"/>
          <a:srcRect/>
          <a:stretch>
            <a:fillRect/>
          </a:stretch>
        </p:blipFill>
        <p:spPr bwMode="auto">
          <a:xfrm>
            <a:off x="6608478" y="2633428"/>
            <a:ext cx="5725784" cy="2367784"/>
          </a:xfrm>
          <a:prstGeom prst="rect">
            <a:avLst/>
          </a:prstGeom>
          <a:noFill/>
        </p:spPr>
      </p:pic>
      <p:sp>
        <p:nvSpPr>
          <p:cNvPr id="4" name="文本框 3"/>
          <p:cNvSpPr txBox="1"/>
          <p:nvPr/>
        </p:nvSpPr>
        <p:spPr>
          <a:xfrm>
            <a:off x="2319020" y="5001260"/>
            <a:ext cx="3445510" cy="368300"/>
          </a:xfrm>
          <a:prstGeom prst="rect">
            <a:avLst/>
          </a:prstGeom>
          <a:noFill/>
        </p:spPr>
        <p:txBody>
          <a:bodyPr wrap="square" rtlCol="0">
            <a:spAutoFit/>
          </a:bodyPr>
          <a:p>
            <a:r>
              <a:rPr lang="zh-CN" altLang="en-US"/>
              <a:t>多头</a:t>
            </a:r>
            <a:r>
              <a:rPr lang="en-US" altLang="zh-CN"/>
              <a:t>VAE</a:t>
            </a:r>
            <a:r>
              <a:rPr lang="zh-CN" altLang="en-US"/>
              <a:t>模型</a:t>
            </a:r>
            <a:endParaRPr lang="zh-CN" altLang="en-US"/>
          </a:p>
        </p:txBody>
      </p:sp>
      <p:pic>
        <p:nvPicPr>
          <p:cNvPr id="3" name="图片 2" descr="upload_post_object_v2_608739918"/>
          <p:cNvPicPr>
            <a:picLocks noChangeAspect="1"/>
          </p:cNvPicPr>
          <p:nvPr/>
        </p:nvPicPr>
        <p:blipFill>
          <a:blip r:embed="rId3"/>
          <a:stretch>
            <a:fillRect/>
          </a:stretch>
        </p:blipFill>
        <p:spPr>
          <a:xfrm>
            <a:off x="220730" y="2025614"/>
            <a:ext cx="6558889" cy="3894114"/>
          </a:xfrm>
          <a:prstGeom prst="rect">
            <a:avLst/>
          </a:prstGeom>
          <a:ln w="31750" cmpd="tri">
            <a:solidFill>
              <a:srgbClr val="AEB5C0">
                <a:alpha val="100000"/>
              </a:srgbClr>
            </a:solidFill>
            <a:prstDash val="solid"/>
            <a:miter lim="800000"/>
            <a:headEnd/>
            <a:tailEnd/>
          </a:ln>
        </p:spPr>
      </p:pic>
      <p:grpSp>
        <p:nvGrpSpPr>
          <p:cNvPr id="5" name="组合 4"/>
          <p:cNvGrpSpPr/>
          <p:nvPr/>
        </p:nvGrpSpPr>
        <p:grpSpPr>
          <a:xfrm>
            <a:off x="-148189" y="-29210"/>
            <a:ext cx="12482429" cy="810079"/>
            <a:chOff x="-190546" y="-29029"/>
            <a:chExt cx="12382546" cy="810079"/>
          </a:xfrm>
        </p:grpSpPr>
        <p:sp>
          <p:nvSpPr>
            <p:cNvPr id="8" name="矩形 7"/>
            <p:cNvSpPr/>
            <p:nvPr/>
          </p:nvSpPr>
          <p:spPr>
            <a:xfrm>
              <a:off x="4368800" y="0"/>
              <a:ext cx="7823200" cy="7810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0" name="任意多边形: 形状 5"/>
            <p:cNvSpPr/>
            <p:nvPr/>
          </p:nvSpPr>
          <p:spPr>
            <a:xfrm>
              <a:off x="-43775" y="-29029"/>
              <a:ext cx="5628325" cy="798195"/>
            </a:xfrm>
            <a:custGeom>
              <a:avLst/>
              <a:gdLst>
                <a:gd name="connsiteX0" fmla="*/ 4615543 w 4963886"/>
                <a:gd name="connsiteY0" fmla="*/ 0 h 798286"/>
                <a:gd name="connsiteX1" fmla="*/ 4963886 w 4963886"/>
                <a:gd name="connsiteY1" fmla="*/ 362858 h 798286"/>
                <a:gd name="connsiteX2" fmla="*/ 4484914 w 4963886"/>
                <a:gd name="connsiteY2" fmla="*/ 798286 h 798286"/>
                <a:gd name="connsiteX3" fmla="*/ 0 w 4963886"/>
                <a:gd name="connsiteY3" fmla="*/ 798286 h 798286"/>
                <a:gd name="connsiteX4" fmla="*/ 14514 w 4963886"/>
                <a:gd name="connsiteY4" fmla="*/ 14515 h 798286"/>
                <a:gd name="connsiteX5" fmla="*/ 4615543 w 4963886"/>
                <a:gd name="connsiteY5" fmla="*/ 0 h 79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3886" h="798286">
                  <a:moveTo>
                    <a:pt x="4615543" y="0"/>
                  </a:moveTo>
                  <a:lnTo>
                    <a:pt x="4963886" y="362858"/>
                  </a:lnTo>
                  <a:lnTo>
                    <a:pt x="4484914" y="798286"/>
                  </a:lnTo>
                  <a:lnTo>
                    <a:pt x="0" y="798286"/>
                  </a:lnTo>
                  <a:lnTo>
                    <a:pt x="14514" y="14515"/>
                  </a:lnTo>
                  <a:lnTo>
                    <a:pt x="4615543" y="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1" name="文本框 10"/>
            <p:cNvSpPr txBox="1"/>
            <p:nvPr/>
          </p:nvSpPr>
          <p:spPr>
            <a:xfrm>
              <a:off x="-190546" y="67491"/>
              <a:ext cx="5329113" cy="645160"/>
            </a:xfrm>
            <a:prstGeom prst="rect">
              <a:avLst/>
            </a:prstGeom>
            <a:noFill/>
          </p:spPr>
          <p:txBody>
            <a:bodyPr wrap="square" rtlCol="0">
              <a:spAutoFit/>
              <a:scene3d>
                <a:camera prst="orthographicFront"/>
                <a:lightRig rig="threePt" dir="t"/>
              </a:scene3d>
              <a:sp3d contourW="12700"/>
            </a:bodyPr>
            <a:p>
              <a:pPr algn="ctr"/>
              <a:r>
                <a:rPr lang="en-US" altLang="zh-CN" sz="3600" b="1" dirty="0" smtClean="0">
                  <a:solidFill>
                    <a:schemeClr val="bg1"/>
                  </a:solidFill>
                  <a:cs typeface="+mn-ea"/>
                  <a:sym typeface="+mn-lt"/>
                </a:rPr>
                <a:t>01 </a:t>
              </a:r>
              <a:r>
                <a:rPr lang="zh-CN" altLang="en-US" sz="3600" b="1" dirty="0" smtClean="0">
                  <a:solidFill>
                    <a:schemeClr val="bg1"/>
                  </a:solidFill>
                  <a:cs typeface="+mn-ea"/>
                  <a:sym typeface="+mn-lt"/>
                </a:rPr>
                <a:t>核心设计及模块介绍</a:t>
              </a:r>
              <a:endParaRPr lang="zh-CN" altLang="en-US" sz="3600" b="1" dirty="0" smtClean="0">
                <a:solidFill>
                  <a:schemeClr val="bg1"/>
                </a:solidFill>
                <a:cs typeface="+mn-ea"/>
                <a:sym typeface="+mn-lt"/>
              </a:endParaRPr>
            </a:p>
          </p:txBody>
        </p:sp>
      </p:grpSp>
      <p:pic>
        <p:nvPicPr>
          <p:cNvPr id="6" name="图片 5" descr="upload_post_object_v2_341214724"/>
          <p:cNvPicPr>
            <a:picLocks noChangeAspect="1"/>
          </p:cNvPicPr>
          <p:nvPr/>
        </p:nvPicPr>
        <p:blipFill>
          <a:blip r:embed="rId4"/>
          <a:stretch>
            <a:fillRect/>
          </a:stretch>
        </p:blipFill>
        <p:spPr>
          <a:xfrm>
            <a:off x="220747" y="1150579"/>
            <a:ext cx="400576" cy="400576"/>
          </a:xfrm>
          <a:prstGeom prst="rect">
            <a:avLst/>
          </a:prstGeom>
        </p:spPr>
      </p:pic>
      <p:sp>
        <p:nvSpPr>
          <p:cNvPr id="12" name="文本框 11"/>
          <p:cNvSpPr txBox="1"/>
          <p:nvPr/>
        </p:nvSpPr>
        <p:spPr>
          <a:xfrm>
            <a:off x="1823571" y="6128469"/>
            <a:ext cx="3700145" cy="460375"/>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cs typeface="宋体" panose="02010600030101010101" pitchFamily="2" charset="-122"/>
              </a:rPr>
              <a:t>多假设</a:t>
            </a:r>
            <a:r>
              <a:rPr lang="en-US" altLang="zh-CN" sz="2400" b="1">
                <a:latin typeface="宋体" panose="02010600030101010101" pitchFamily="2" charset="-122"/>
                <a:ea typeface="宋体" panose="02010600030101010101" pitchFamily="2" charset="-122"/>
                <a:cs typeface="宋体" panose="02010600030101010101" pitchFamily="2" charset="-122"/>
              </a:rPr>
              <a:t>VAE</a:t>
            </a:r>
            <a:r>
              <a:rPr lang="zh-CN" altLang="en-US" sz="2400" b="1">
                <a:latin typeface="宋体" panose="02010600030101010101" pitchFamily="2" charset="-122"/>
                <a:ea typeface="宋体" panose="02010600030101010101" pitchFamily="2" charset="-122"/>
                <a:cs typeface="宋体" panose="02010600030101010101" pitchFamily="2" charset="-122"/>
              </a:rPr>
              <a:t>模型图</a:t>
            </a:r>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advClick="0" advTm="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cstate="email"/>
          <a:stretch>
            <a:fillRect/>
          </a:stretch>
        </p:blipFill>
        <p:spPr>
          <a:xfrm>
            <a:off x="0" y="29210"/>
            <a:ext cx="12333605" cy="6858000"/>
          </a:xfrm>
          <a:prstGeom prst="rect">
            <a:avLst/>
          </a:prstGeom>
        </p:spPr>
      </p:pic>
      <p:sp>
        <p:nvSpPr>
          <p:cNvPr id="2" name="矩形 1"/>
          <p:cNvSpPr/>
          <p:nvPr/>
        </p:nvSpPr>
        <p:spPr>
          <a:xfrm>
            <a:off x="761365" y="1042035"/>
            <a:ext cx="3021330" cy="645795"/>
          </a:xfrm>
          <a:prstGeom prst="rect">
            <a:avLst/>
          </a:prstGeom>
          <a:noFill/>
        </p:spPr>
        <p:txBody>
          <a:bodyPr wrap="square" lIns="0" tIns="0" rIns="0" bIns="0" rtlCol="0">
            <a:spAutoFit/>
          </a:bodyPr>
          <a:p>
            <a:pPr algn="just" hangingPunct="0">
              <a:lnSpc>
                <a:spcPct val="150000"/>
              </a:lnSpc>
            </a:pPr>
            <a:r>
              <a:rPr lang="en-US" altLang="zh-CN" sz="2800" b="1" dirty="0">
                <a:solidFill>
                  <a:srgbClr val="4C678E"/>
                </a:solidFill>
                <a:cs typeface="+mn-ea"/>
                <a:sym typeface="+mn-lt"/>
              </a:rPr>
              <a:t>BI</a:t>
            </a:r>
            <a:r>
              <a:rPr lang="en-US" sz="2800" b="1" dirty="0">
                <a:solidFill>
                  <a:srgbClr val="4C678E"/>
                </a:solidFill>
                <a:cs typeface="+mn-ea"/>
                <a:sym typeface="+mn-lt"/>
              </a:rPr>
              <a:t>LSTM</a:t>
            </a:r>
            <a:r>
              <a:rPr lang="zh-CN" altLang="en-US" sz="2800" b="1" dirty="0">
                <a:solidFill>
                  <a:srgbClr val="4C678E"/>
                </a:solidFill>
                <a:cs typeface="+mn-ea"/>
                <a:sym typeface="+mn-lt"/>
              </a:rPr>
              <a:t>模型</a:t>
            </a:r>
            <a:endParaRPr lang="zh-CN" altLang="en-US" sz="2800" b="1" dirty="0">
              <a:solidFill>
                <a:srgbClr val="4C678E"/>
              </a:solidFill>
              <a:cs typeface="+mn-ea"/>
              <a:sym typeface="+mn-lt"/>
            </a:endParaRPr>
          </a:p>
        </p:txBody>
      </p:sp>
      <p:sp>
        <p:nvSpPr>
          <p:cNvPr id="4" name="文本框 3"/>
          <p:cNvSpPr txBox="1"/>
          <p:nvPr/>
        </p:nvSpPr>
        <p:spPr>
          <a:xfrm>
            <a:off x="1881693" y="5895982"/>
            <a:ext cx="3700145" cy="460375"/>
          </a:xfrm>
          <a:prstGeom prst="rect">
            <a:avLst/>
          </a:prstGeom>
          <a:noFill/>
        </p:spPr>
        <p:txBody>
          <a:bodyPr wrap="square" rtlCol="0">
            <a:spAutoFit/>
          </a:bodyPr>
          <a:p>
            <a:r>
              <a:rPr lang="en-US" altLang="zh-CN" sz="2400" b="1">
                <a:latin typeface="宋体" panose="02010600030101010101" pitchFamily="2" charset="-122"/>
                <a:ea typeface="宋体" panose="02010600030101010101" pitchFamily="2" charset="-122"/>
                <a:cs typeface="宋体" panose="02010600030101010101" pitchFamily="2" charset="-122"/>
              </a:rPr>
              <a:t>BILSTM</a:t>
            </a:r>
            <a:r>
              <a:rPr lang="zh-CN" altLang="en-US" sz="2400" b="1">
                <a:latin typeface="宋体" panose="02010600030101010101" pitchFamily="2" charset="-122"/>
                <a:ea typeface="宋体" panose="02010600030101010101" pitchFamily="2" charset="-122"/>
                <a:cs typeface="宋体" panose="02010600030101010101" pitchFamily="2" charset="-122"/>
              </a:rPr>
              <a:t>模型图</a:t>
            </a:r>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p:sp>
        <p:nvSpPr>
          <p:cNvPr id="10" name="文本框 9"/>
          <p:cNvSpPr txBox="1"/>
          <p:nvPr/>
        </p:nvSpPr>
        <p:spPr>
          <a:xfrm>
            <a:off x="8816664" y="5895992"/>
            <a:ext cx="3700145" cy="460375"/>
          </a:xfrm>
          <a:prstGeom prst="rect">
            <a:avLst/>
          </a:prstGeom>
          <a:noFill/>
        </p:spPr>
        <p:txBody>
          <a:bodyPr wrap="square" rtlCol="0">
            <a:spAutoFit/>
          </a:bodyPr>
          <a:p>
            <a:r>
              <a:rPr lang="en-US" altLang="zh-CN" sz="2400" b="1">
                <a:latin typeface="宋体" panose="02010600030101010101" pitchFamily="2" charset="-122"/>
                <a:ea typeface="宋体" panose="02010600030101010101" pitchFamily="2" charset="-122"/>
                <a:cs typeface="宋体" panose="02010600030101010101" pitchFamily="2" charset="-122"/>
              </a:rPr>
              <a:t>VARU</a:t>
            </a:r>
            <a:r>
              <a:rPr lang="zh-CN" altLang="en-US" sz="2400" b="1">
                <a:latin typeface="宋体" panose="02010600030101010101" pitchFamily="2" charset="-122"/>
                <a:ea typeface="宋体" panose="02010600030101010101" pitchFamily="2" charset="-122"/>
                <a:cs typeface="宋体" panose="02010600030101010101" pitchFamily="2" charset="-122"/>
              </a:rPr>
              <a:t>局部图</a:t>
            </a:r>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p:pic>
        <p:nvPicPr>
          <p:cNvPr id="8" name="图片 7" descr="upload_post_object_v2_955948379"/>
          <p:cNvPicPr>
            <a:picLocks noChangeAspect="1"/>
          </p:cNvPicPr>
          <p:nvPr/>
        </p:nvPicPr>
        <p:blipFill>
          <a:blip r:embed="rId2"/>
          <a:stretch>
            <a:fillRect/>
          </a:stretch>
        </p:blipFill>
        <p:spPr>
          <a:xfrm>
            <a:off x="178078" y="1932406"/>
            <a:ext cx="6165477" cy="3518115"/>
          </a:xfrm>
          <a:prstGeom prst="rect">
            <a:avLst/>
          </a:prstGeom>
          <a:ln w="31750" cmpd="tri">
            <a:solidFill>
              <a:srgbClr val="AEB5C0">
                <a:alpha val="100000"/>
              </a:srgbClr>
            </a:solidFill>
            <a:prstDash val="solid"/>
            <a:miter lim="800000"/>
            <a:headEnd/>
            <a:tailEnd/>
          </a:ln>
        </p:spPr>
      </p:pic>
      <p:pic>
        <p:nvPicPr>
          <p:cNvPr id="15" name="图片 14" descr="upload_post_object_v2_565793215"/>
          <p:cNvPicPr>
            <a:picLocks noChangeAspect="1"/>
          </p:cNvPicPr>
          <p:nvPr/>
        </p:nvPicPr>
        <p:blipFill>
          <a:blip r:embed="rId3"/>
          <a:stretch>
            <a:fillRect/>
          </a:stretch>
        </p:blipFill>
        <p:spPr>
          <a:xfrm>
            <a:off x="6476330" y="2060250"/>
            <a:ext cx="5564530" cy="3143631"/>
          </a:xfrm>
          <a:prstGeom prst="rect">
            <a:avLst/>
          </a:prstGeom>
          <a:ln w="31750" cmpd="tri">
            <a:solidFill>
              <a:srgbClr val="AEB5C0">
                <a:alpha val="100000"/>
              </a:srgbClr>
            </a:solidFill>
            <a:prstDash val="solid"/>
            <a:miter lim="800000"/>
            <a:headEnd/>
            <a:tailEnd/>
          </a:ln>
        </p:spPr>
      </p:pic>
      <p:grpSp>
        <p:nvGrpSpPr>
          <p:cNvPr id="3" name="组合 2"/>
          <p:cNvGrpSpPr/>
          <p:nvPr/>
        </p:nvGrpSpPr>
        <p:grpSpPr>
          <a:xfrm>
            <a:off x="-148189" y="-29210"/>
            <a:ext cx="12482429" cy="810079"/>
            <a:chOff x="-190546" y="-29029"/>
            <a:chExt cx="12382546" cy="810079"/>
          </a:xfrm>
        </p:grpSpPr>
        <p:sp>
          <p:nvSpPr>
            <p:cNvPr id="5" name="矩形 4"/>
            <p:cNvSpPr/>
            <p:nvPr/>
          </p:nvSpPr>
          <p:spPr>
            <a:xfrm>
              <a:off x="4368800" y="0"/>
              <a:ext cx="7823200" cy="7810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任意多边形: 形状 5"/>
            <p:cNvSpPr/>
            <p:nvPr/>
          </p:nvSpPr>
          <p:spPr>
            <a:xfrm>
              <a:off x="-43775" y="-29029"/>
              <a:ext cx="5628325" cy="798195"/>
            </a:xfrm>
            <a:custGeom>
              <a:avLst/>
              <a:gdLst>
                <a:gd name="connsiteX0" fmla="*/ 4615543 w 4963886"/>
                <a:gd name="connsiteY0" fmla="*/ 0 h 798286"/>
                <a:gd name="connsiteX1" fmla="*/ 4963886 w 4963886"/>
                <a:gd name="connsiteY1" fmla="*/ 362858 h 798286"/>
                <a:gd name="connsiteX2" fmla="*/ 4484914 w 4963886"/>
                <a:gd name="connsiteY2" fmla="*/ 798286 h 798286"/>
                <a:gd name="connsiteX3" fmla="*/ 0 w 4963886"/>
                <a:gd name="connsiteY3" fmla="*/ 798286 h 798286"/>
                <a:gd name="connsiteX4" fmla="*/ 14514 w 4963886"/>
                <a:gd name="connsiteY4" fmla="*/ 14515 h 798286"/>
                <a:gd name="connsiteX5" fmla="*/ 4615543 w 4963886"/>
                <a:gd name="connsiteY5" fmla="*/ 0 h 79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3886" h="798286">
                  <a:moveTo>
                    <a:pt x="4615543" y="0"/>
                  </a:moveTo>
                  <a:lnTo>
                    <a:pt x="4963886" y="362858"/>
                  </a:lnTo>
                  <a:lnTo>
                    <a:pt x="4484914" y="798286"/>
                  </a:lnTo>
                  <a:lnTo>
                    <a:pt x="0" y="798286"/>
                  </a:lnTo>
                  <a:lnTo>
                    <a:pt x="14514" y="14515"/>
                  </a:lnTo>
                  <a:lnTo>
                    <a:pt x="4615543" y="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p:cNvSpPr txBox="1"/>
            <p:nvPr/>
          </p:nvSpPr>
          <p:spPr>
            <a:xfrm>
              <a:off x="-190546" y="67491"/>
              <a:ext cx="5329113" cy="645160"/>
            </a:xfrm>
            <a:prstGeom prst="rect">
              <a:avLst/>
            </a:prstGeom>
            <a:noFill/>
          </p:spPr>
          <p:txBody>
            <a:bodyPr wrap="square" rtlCol="0">
              <a:spAutoFit/>
              <a:scene3d>
                <a:camera prst="orthographicFront"/>
                <a:lightRig rig="threePt" dir="t"/>
              </a:scene3d>
              <a:sp3d contourW="12700"/>
            </a:bodyPr>
            <a:lstStyle/>
            <a:p>
              <a:pPr algn="ctr"/>
              <a:r>
                <a:rPr lang="en-US" altLang="zh-CN" sz="3600" b="1" dirty="0" smtClean="0">
                  <a:solidFill>
                    <a:schemeClr val="bg1"/>
                  </a:solidFill>
                  <a:cs typeface="+mn-ea"/>
                  <a:sym typeface="+mn-lt"/>
                </a:rPr>
                <a:t>01 </a:t>
              </a:r>
              <a:r>
                <a:rPr lang="zh-CN" altLang="en-US" sz="3600" b="1" dirty="0" smtClean="0">
                  <a:solidFill>
                    <a:schemeClr val="bg1"/>
                  </a:solidFill>
                  <a:cs typeface="+mn-ea"/>
                  <a:sym typeface="+mn-lt"/>
                </a:rPr>
                <a:t>核心设计及模块介绍</a:t>
              </a:r>
              <a:endParaRPr lang="zh-CN" altLang="en-US" sz="3600" b="1" dirty="0" smtClean="0">
                <a:solidFill>
                  <a:schemeClr val="bg1"/>
                </a:solidFill>
                <a:cs typeface="+mn-ea"/>
                <a:sym typeface="+mn-lt"/>
              </a:endParaRPr>
            </a:p>
          </p:txBody>
        </p:sp>
      </p:grpSp>
      <p:pic>
        <p:nvPicPr>
          <p:cNvPr id="7" name="图片 6" descr="upload_post_object_v2_341214724"/>
          <p:cNvPicPr>
            <a:picLocks noChangeAspect="1"/>
          </p:cNvPicPr>
          <p:nvPr/>
        </p:nvPicPr>
        <p:blipFill>
          <a:blip r:embed="rId4"/>
          <a:stretch>
            <a:fillRect/>
          </a:stretch>
        </p:blipFill>
        <p:spPr>
          <a:xfrm>
            <a:off x="248947" y="1164644"/>
            <a:ext cx="400576" cy="400576"/>
          </a:xfrm>
          <a:prstGeom prst="rect">
            <a:avLst/>
          </a:prstGeom>
        </p:spPr>
      </p:pic>
    </p:spTree>
  </p:cSld>
  <p:clrMapOvr>
    <a:masterClrMapping/>
  </p:clrMapOvr>
  <p:transition spd="slow" advClick="0" advTm="0"/>
  <p:timing>
    <p:tnLst>
      <p:par>
        <p:cTn id="1" dur="indefinite" restart="never" nodeType="tmRoot"/>
      </p:par>
    </p:tnLst>
    <p:bldLst>
      <p:bldP spid="4" grpId="1"/>
      <p:bldP spid="1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cstate="email"/>
          <a:stretch>
            <a:fillRect/>
          </a:stretch>
        </p:blipFill>
        <p:spPr>
          <a:xfrm>
            <a:off x="635" y="29210"/>
            <a:ext cx="12333605" cy="6858000"/>
          </a:xfrm>
          <a:prstGeom prst="rect">
            <a:avLst/>
          </a:prstGeom>
        </p:spPr>
      </p:pic>
      <p:sp>
        <p:nvSpPr>
          <p:cNvPr id="2" name="矩形 1"/>
          <p:cNvSpPr/>
          <p:nvPr/>
        </p:nvSpPr>
        <p:spPr>
          <a:xfrm>
            <a:off x="702945" y="963930"/>
            <a:ext cx="5065395" cy="645795"/>
          </a:xfrm>
          <a:prstGeom prst="rect">
            <a:avLst/>
          </a:prstGeom>
          <a:noFill/>
        </p:spPr>
        <p:txBody>
          <a:bodyPr wrap="square" lIns="0" tIns="0" rIns="0" bIns="0" rtlCol="0">
            <a:spAutoFit/>
          </a:bodyPr>
          <a:p>
            <a:pPr algn="just" hangingPunct="0">
              <a:lnSpc>
                <a:spcPct val="150000"/>
              </a:lnSpc>
            </a:pPr>
            <a:r>
              <a:rPr lang="zh-CN" altLang="en-US" sz="2800" b="1" dirty="0">
                <a:solidFill>
                  <a:srgbClr val="4C678E"/>
                </a:solidFill>
                <a:cs typeface="+mn-ea"/>
                <a:sym typeface="+mn-lt"/>
              </a:rPr>
              <a:t>多假设</a:t>
            </a:r>
            <a:r>
              <a:rPr lang="en-US" sz="2800" b="1" dirty="0">
                <a:solidFill>
                  <a:srgbClr val="4C678E"/>
                </a:solidFill>
                <a:cs typeface="+mn-ea"/>
                <a:sym typeface="+mn-lt"/>
              </a:rPr>
              <a:t>VAE</a:t>
            </a:r>
            <a:r>
              <a:rPr lang="zh-CN" altLang="en-US" sz="2800" b="1" dirty="0">
                <a:solidFill>
                  <a:srgbClr val="4C678E"/>
                </a:solidFill>
                <a:cs typeface="+mn-ea"/>
                <a:sym typeface="+mn-lt"/>
              </a:rPr>
              <a:t>与</a:t>
            </a:r>
            <a:r>
              <a:rPr lang="en-US" altLang="zh-CN" sz="2800" b="1" dirty="0">
                <a:solidFill>
                  <a:srgbClr val="4C678E"/>
                </a:solidFill>
                <a:cs typeface="+mn-ea"/>
                <a:sym typeface="+mn-lt"/>
              </a:rPr>
              <a:t>BI</a:t>
            </a:r>
            <a:r>
              <a:rPr lang="en-US" sz="2800" b="1" dirty="0">
                <a:solidFill>
                  <a:srgbClr val="4C678E"/>
                </a:solidFill>
                <a:cs typeface="+mn-ea"/>
                <a:sym typeface="+mn-lt"/>
              </a:rPr>
              <a:t>LSTM</a:t>
            </a:r>
            <a:r>
              <a:rPr lang="zh-CN" altLang="en-US" sz="2800" b="1" dirty="0">
                <a:solidFill>
                  <a:srgbClr val="4C678E"/>
                </a:solidFill>
                <a:cs typeface="+mn-ea"/>
                <a:sym typeface="+mn-lt"/>
              </a:rPr>
              <a:t>模型融合</a:t>
            </a:r>
            <a:endParaRPr lang="zh-CN" altLang="en-US" sz="2800" b="1" dirty="0">
              <a:solidFill>
                <a:srgbClr val="4C678E"/>
              </a:solidFill>
              <a:cs typeface="+mn-ea"/>
              <a:sym typeface="+mn-lt"/>
            </a:endParaRPr>
          </a:p>
        </p:txBody>
      </p:sp>
      <p:grpSp>
        <p:nvGrpSpPr>
          <p:cNvPr id="4" name="组合 3"/>
          <p:cNvGrpSpPr/>
          <p:nvPr/>
        </p:nvGrpSpPr>
        <p:grpSpPr>
          <a:xfrm>
            <a:off x="-148189" y="-29210"/>
            <a:ext cx="12482429" cy="810079"/>
            <a:chOff x="-190546" y="-29029"/>
            <a:chExt cx="12382546" cy="810079"/>
          </a:xfrm>
        </p:grpSpPr>
        <p:sp>
          <p:nvSpPr>
            <p:cNvPr id="8" name="矩形 7"/>
            <p:cNvSpPr/>
            <p:nvPr/>
          </p:nvSpPr>
          <p:spPr>
            <a:xfrm>
              <a:off x="4368800" y="0"/>
              <a:ext cx="7823200" cy="7810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任意多边形: 形状 5"/>
            <p:cNvSpPr/>
            <p:nvPr/>
          </p:nvSpPr>
          <p:spPr>
            <a:xfrm>
              <a:off x="-43775" y="-29029"/>
              <a:ext cx="5628325" cy="798195"/>
            </a:xfrm>
            <a:custGeom>
              <a:avLst/>
              <a:gdLst>
                <a:gd name="connsiteX0" fmla="*/ 4615543 w 4963886"/>
                <a:gd name="connsiteY0" fmla="*/ 0 h 798286"/>
                <a:gd name="connsiteX1" fmla="*/ 4963886 w 4963886"/>
                <a:gd name="connsiteY1" fmla="*/ 362858 h 798286"/>
                <a:gd name="connsiteX2" fmla="*/ 4484914 w 4963886"/>
                <a:gd name="connsiteY2" fmla="*/ 798286 h 798286"/>
                <a:gd name="connsiteX3" fmla="*/ 0 w 4963886"/>
                <a:gd name="connsiteY3" fmla="*/ 798286 h 798286"/>
                <a:gd name="connsiteX4" fmla="*/ 14514 w 4963886"/>
                <a:gd name="connsiteY4" fmla="*/ 14515 h 798286"/>
                <a:gd name="connsiteX5" fmla="*/ 4615543 w 4963886"/>
                <a:gd name="connsiteY5" fmla="*/ 0 h 79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3886" h="798286">
                  <a:moveTo>
                    <a:pt x="4615543" y="0"/>
                  </a:moveTo>
                  <a:lnTo>
                    <a:pt x="4963886" y="362858"/>
                  </a:lnTo>
                  <a:lnTo>
                    <a:pt x="4484914" y="798286"/>
                  </a:lnTo>
                  <a:lnTo>
                    <a:pt x="0" y="798286"/>
                  </a:lnTo>
                  <a:lnTo>
                    <a:pt x="14514" y="14515"/>
                  </a:lnTo>
                  <a:lnTo>
                    <a:pt x="4615543" y="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190546" y="67491"/>
              <a:ext cx="5329113" cy="645160"/>
            </a:xfrm>
            <a:prstGeom prst="rect">
              <a:avLst/>
            </a:prstGeom>
            <a:noFill/>
          </p:spPr>
          <p:txBody>
            <a:bodyPr wrap="square" rtlCol="0">
              <a:spAutoFit/>
              <a:scene3d>
                <a:camera prst="orthographicFront"/>
                <a:lightRig rig="threePt" dir="t"/>
              </a:scene3d>
              <a:sp3d contourW="12700"/>
            </a:bodyPr>
            <a:lstStyle/>
            <a:p>
              <a:pPr algn="ctr"/>
              <a:r>
                <a:rPr lang="en-US" altLang="zh-CN" sz="3600" b="1" dirty="0" smtClean="0">
                  <a:solidFill>
                    <a:schemeClr val="bg1"/>
                  </a:solidFill>
                  <a:cs typeface="+mn-ea"/>
                  <a:sym typeface="+mn-lt"/>
                </a:rPr>
                <a:t>01 </a:t>
              </a:r>
              <a:r>
                <a:rPr lang="zh-CN" altLang="en-US" sz="3600" b="1" dirty="0" smtClean="0">
                  <a:solidFill>
                    <a:schemeClr val="bg1"/>
                  </a:solidFill>
                  <a:cs typeface="+mn-ea"/>
                  <a:sym typeface="+mn-lt"/>
                </a:rPr>
                <a:t>核心设计及模块介绍</a:t>
              </a:r>
              <a:endParaRPr lang="zh-CN" altLang="en-US" sz="3600" b="1" dirty="0" smtClean="0">
                <a:solidFill>
                  <a:schemeClr val="bg1"/>
                </a:solidFill>
                <a:cs typeface="+mn-ea"/>
                <a:sym typeface="+mn-lt"/>
              </a:endParaRPr>
            </a:p>
          </p:txBody>
        </p:sp>
      </p:grpSp>
      <p:pic>
        <p:nvPicPr>
          <p:cNvPr id="6" name="图片 5" descr="基于多假设的流量异常入侵检测 (14)"/>
          <p:cNvPicPr>
            <a:picLocks noChangeAspect="1"/>
          </p:cNvPicPr>
          <p:nvPr/>
        </p:nvPicPr>
        <p:blipFill>
          <a:blip r:embed="rId2"/>
          <a:srcRect l="20292" t="14389" r="29855"/>
          <a:stretch>
            <a:fillRect/>
          </a:stretch>
        </p:blipFill>
        <p:spPr>
          <a:xfrm>
            <a:off x="603072" y="1959867"/>
            <a:ext cx="7441706" cy="4638520"/>
          </a:xfrm>
          <a:prstGeom prst="rect">
            <a:avLst/>
          </a:prstGeom>
          <a:ln w="31750" cmpd="tri">
            <a:solidFill>
              <a:srgbClr val="AEB5C0">
                <a:alpha val="100000"/>
              </a:srgbClr>
            </a:solidFill>
            <a:prstDash val="solid"/>
            <a:miter lim="800000"/>
            <a:headEnd/>
            <a:tailEnd/>
          </a:ln>
        </p:spPr>
      </p:pic>
      <p:cxnSp>
        <p:nvCxnSpPr>
          <p:cNvPr id="7" name="直接箭头连接符 6"/>
          <p:cNvCxnSpPr/>
          <p:nvPr userDrawn="1"/>
        </p:nvCxnSpPr>
        <p:spPr>
          <a:xfrm flipV="1">
            <a:off x="4095611" y="2341683"/>
            <a:ext cx="4942382" cy="1168060"/>
          </a:xfrm>
          <a:prstGeom prst="straightConnector1">
            <a:avLst/>
          </a:prstGeom>
          <a:ln w="22225" cap="flat" cmpd="sng" algn="ctr">
            <a:solidFill>
              <a:srgbClr val="FF0000">
                <a:alpha val="100000"/>
              </a:srgbClr>
            </a:solidFill>
            <a:prstDash val="solid"/>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584957" y="3509743"/>
            <a:ext cx="1510605" cy="424986"/>
          </a:xfrm>
          <a:prstGeom prst="rect">
            <a:avLst/>
          </a:prstGeom>
          <a:noFill/>
          <a:ln w="1270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12" name="文本框 11"/>
          <p:cNvSpPr txBox="1"/>
          <p:nvPr userDrawn="1"/>
        </p:nvSpPr>
        <p:spPr>
          <a:xfrm>
            <a:off x="9453256" y="1959914"/>
            <a:ext cx="2583199" cy="1745427"/>
          </a:xfrm>
          <a:prstGeom prst="rect">
            <a:avLst/>
          </a:prstGeom>
          <a:solidFill>
            <a:srgbClr val="D9D9D9">
              <a:alpha val="100000"/>
            </a:srgbClr>
          </a:solidFill>
        </p:spPr>
        <p:txBody>
          <a:bodyPr wrap="square" rtlCol="0">
            <a:noAutofit/>
          </a:bodyPr>
          <a:p>
            <a:r>
              <a:rPr lang="zh-CN" altLang="en-US" b="1">
                <a:latin typeface="宋体" panose="02010600030101010101" pitchFamily="2" charset="-122"/>
                <a:ea typeface="宋体" panose="02010600030101010101" pitchFamily="2" charset="-122"/>
                <a:cs typeface="宋体" panose="02010600030101010101" pitchFamily="2" charset="-122"/>
              </a:rPr>
              <a:t>提出一个</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临时标签</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(TL)</a:t>
            </a:r>
            <a:r>
              <a:rPr lang="zh-CN" altLang="en-US" b="1">
                <a:latin typeface="宋体" panose="02010600030101010101" pitchFamily="2" charset="-122"/>
                <a:ea typeface="宋体" panose="02010600030101010101" pitchFamily="2" charset="-122"/>
                <a:cs typeface="宋体" panose="02010600030101010101" pitchFamily="2" charset="-122"/>
              </a:rPr>
              <a:t>的概念，</a:t>
            </a:r>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zh-CN" altLang="en-US" b="1">
                <a:latin typeface="宋体" panose="02010600030101010101" pitchFamily="2" charset="-122"/>
                <a:ea typeface="宋体" panose="02010600030101010101" pitchFamily="2" charset="-122"/>
                <a:cs typeface="宋体" panose="02010600030101010101" pitchFamily="2" charset="-122"/>
              </a:rPr>
              <a:t>它是由无监督的多假设</a:t>
            </a:r>
            <a:r>
              <a:rPr lang="en-US" altLang="zh-CN" b="1">
                <a:latin typeface="宋体" panose="02010600030101010101" pitchFamily="2" charset="-122"/>
                <a:ea typeface="宋体" panose="02010600030101010101" pitchFamily="2" charset="-122"/>
                <a:cs typeface="宋体" panose="02010600030101010101" pitchFamily="2" charset="-122"/>
              </a:rPr>
              <a:t>VAE</a:t>
            </a:r>
            <a:r>
              <a:rPr lang="zh-CN" altLang="en-US" b="1">
                <a:latin typeface="宋体" panose="02010600030101010101" pitchFamily="2" charset="-122"/>
                <a:ea typeface="宋体" panose="02010600030101010101" pitchFamily="2" charset="-122"/>
                <a:cs typeface="宋体" panose="02010600030101010101" pitchFamily="2" charset="-122"/>
              </a:rPr>
              <a:t>模型产生，</a:t>
            </a:r>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zh-CN" altLang="en-US" b="1">
                <a:latin typeface="宋体" panose="02010600030101010101" pitchFamily="2" charset="-122"/>
                <a:ea typeface="宋体" panose="02010600030101010101" pitchFamily="2" charset="-122"/>
                <a:cs typeface="宋体" panose="02010600030101010101" pitchFamily="2" charset="-122"/>
              </a:rPr>
              <a:t>用于训练</a:t>
            </a:r>
            <a:r>
              <a:rPr lang="en-US" altLang="zh-CN" b="1">
                <a:latin typeface="宋体" panose="02010600030101010101" pitchFamily="2" charset="-122"/>
                <a:ea typeface="宋体" panose="02010600030101010101" pitchFamily="2" charset="-122"/>
                <a:cs typeface="宋体" panose="02010600030101010101" pitchFamily="2" charset="-122"/>
              </a:rPr>
              <a:t>BILSTM</a:t>
            </a:r>
            <a:r>
              <a:rPr lang="zh-CN" altLang="en-US" b="1">
                <a:latin typeface="宋体" panose="02010600030101010101" pitchFamily="2" charset="-122"/>
                <a:ea typeface="宋体" panose="02010600030101010101" pitchFamily="2" charset="-122"/>
                <a:cs typeface="宋体" panose="02010600030101010101" pitchFamily="2" charset="-122"/>
              </a:rPr>
              <a:t>，</a:t>
            </a:r>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zh-CN" altLang="en-US" b="1">
                <a:latin typeface="宋体" panose="02010600030101010101" pitchFamily="2" charset="-122"/>
                <a:ea typeface="宋体" panose="02010600030101010101" pitchFamily="2" charset="-122"/>
                <a:cs typeface="宋体" panose="02010600030101010101" pitchFamily="2" charset="-122"/>
              </a:rPr>
              <a:t>使其成为有监督的模型</a:t>
            </a:r>
            <a:endParaRPr lang="zh-CN" altLang="en-US" b="1">
              <a:latin typeface="宋体" panose="02010600030101010101" pitchFamily="2" charset="-122"/>
              <a:ea typeface="宋体" panose="02010600030101010101" pitchFamily="2" charset="-122"/>
              <a:cs typeface="宋体" panose="02010600030101010101" pitchFamily="2" charset="-122"/>
            </a:endParaRPr>
          </a:p>
        </p:txBody>
      </p:sp>
      <p:pic>
        <p:nvPicPr>
          <p:cNvPr id="3" name="图片 2" descr="upload_post_object_v2_341214724"/>
          <p:cNvPicPr>
            <a:picLocks noChangeAspect="1"/>
          </p:cNvPicPr>
          <p:nvPr/>
        </p:nvPicPr>
        <p:blipFill>
          <a:blip r:embed="rId3"/>
          <a:stretch>
            <a:fillRect/>
          </a:stretch>
        </p:blipFill>
        <p:spPr>
          <a:xfrm>
            <a:off x="202450" y="1150626"/>
            <a:ext cx="400576" cy="400576"/>
          </a:xfrm>
          <a:prstGeom prst="rect">
            <a:avLst/>
          </a:prstGeom>
        </p:spPr>
      </p:pic>
      <p:pic>
        <p:nvPicPr>
          <p:cNvPr id="5" name="图片 4" descr="upload_post_object_v2_760116230"/>
          <p:cNvPicPr>
            <a:picLocks noChangeAspect="1"/>
          </p:cNvPicPr>
          <p:nvPr/>
        </p:nvPicPr>
        <p:blipFill>
          <a:blip r:embed="rId4"/>
          <a:stretch>
            <a:fillRect/>
          </a:stretch>
        </p:blipFill>
        <p:spPr>
          <a:xfrm>
            <a:off x="9023177" y="1959867"/>
            <a:ext cx="430101" cy="430101"/>
          </a:xfrm>
          <a:prstGeom prst="rect">
            <a:avLst/>
          </a:prstGeom>
        </p:spPr>
      </p:pic>
    </p:spTree>
  </p:cSld>
  <p:clrMapOvr>
    <a:masterClrMapping/>
  </p:clrMapOvr>
  <p:transition spd="slow" advClick="0" advTm="0"/>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218456_2*i*1"/>
  <p:tag name="KSO_WM_TEMPLATE_CATEGORY" val="diagram"/>
  <p:tag name="KSO_WM_TEMPLATE_INDEX" val="20218456"/>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18456_2*l_h_i*1_2_3"/>
  <p:tag name="KSO_WM_TEMPLATE_CATEGORY" val="diagram"/>
  <p:tag name="KSO_WM_TEMPLATE_INDEX" val="20218456"/>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18456_2*l_h_i*1_2_2"/>
  <p:tag name="KSO_WM_TEMPLATE_CATEGORY" val="diagram"/>
  <p:tag name="KSO_WM_TEMPLATE_INDEX" val="20218456"/>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2.xml><?xml version="1.0" encoding="utf-8"?>
<p:tagLst xmlns:p="http://schemas.openxmlformats.org/presentationml/2006/main">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8456_2*l_h_f*1_2_1"/>
  <p:tag name="KSO_WM_TEMPLATE_CATEGORY" val="diagram"/>
  <p:tag name="KSO_WM_TEMPLATE_INDEX" val="20218456"/>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18456_2*l_h_i*1_2_4"/>
  <p:tag name="KSO_WM_TEMPLATE_CATEGORY" val="diagram"/>
  <p:tag name="KSO_WM_TEMPLATE_INDEX" val="20218456"/>
  <p:tag name="KSO_WM_UNIT_LAYERLEVEL" val="1_1_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8456_2*l_h_i*1_3_1"/>
  <p:tag name="KSO_WM_TEMPLATE_CATEGORY" val="diagram"/>
  <p:tag name="KSO_WM_TEMPLATE_INDEX" val="20218456"/>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18456_2*l_h_i*1_3_3"/>
  <p:tag name="KSO_WM_TEMPLATE_CATEGORY" val="diagram"/>
  <p:tag name="KSO_WM_TEMPLATE_INDEX" val="20218456"/>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18456_2*l_h_i*1_3_2"/>
  <p:tag name="KSO_WM_TEMPLATE_CATEGORY" val="diagram"/>
  <p:tag name="KSO_WM_TEMPLATE_INDEX" val="20218456"/>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7.xml><?xml version="1.0" encoding="utf-8"?>
<p:tagLst xmlns:p="http://schemas.openxmlformats.org/presentationml/2006/main">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8456_2*l_h_f*1_3_1"/>
  <p:tag name="KSO_WM_TEMPLATE_CATEGORY" val="diagram"/>
  <p:tag name="KSO_WM_TEMPLATE_INDEX" val="20218456"/>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18456_2*l_h_i*1_3_4"/>
  <p:tag name="KSO_WM_TEMPLATE_CATEGORY" val="diagram"/>
  <p:tag name="KSO_WM_TEMPLATE_INDEX" val="20218456"/>
  <p:tag name="KSO_WM_UNIT_LAYERLEVEL" val="1_1_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9.xml><?xml version="1.0" encoding="utf-8"?>
<p:tagLst xmlns:p="http://schemas.openxmlformats.org/presentationml/2006/main">
  <p:tag name="KSO_WM_SLIDE_ID" val="diagram20218456_2"/>
  <p:tag name="KSO_WM_TEMPLATE_SUBCATEGORY" val="0"/>
  <p:tag name="KSO_WM_TEMPLATE_MASTER_TYPE" val="0"/>
  <p:tag name="KSO_WM_TEMPLATE_COLOR_TYPE" val="0"/>
  <p:tag name="KSO_WM_SLIDE_ITEM_CNT" val="4"/>
  <p:tag name="KSO_WM_SLIDE_INDEX" val="2"/>
  <p:tag name="KSO_WM_DIAGRAM_GROUP_CODE" val="l1-1"/>
  <p:tag name="KSO_WM_SLIDE_DIAGTYPE" val="l"/>
  <p:tag name="KSO_WM_TAG_VERSION" val="1.0"/>
  <p:tag name="KSO_WM_BEAUTIFY_FLAG" val="#wm#"/>
  <p:tag name="KSO_WM_TEMPLATE_CATEGORY" val="diagram"/>
  <p:tag name="KSO_WM_TEMPLATE_INDEX" val="20218456"/>
  <p:tag name="KSO_WM_SLIDE_LAYOUT" val="a_b_l"/>
  <p:tag name="KSO_WM_SLIDE_LAYOUT_CNT" val="1_1_1"/>
  <p:tag name="KSO_WM_SLIDE_TYPE" val="contents"/>
  <p:tag name="KSO_WM_SLIDE_SUBTYPE" val="diag"/>
</p:tagLst>
</file>

<file path=ppt/tags/tag2.xml><?xml version="1.0" encoding="utf-8"?>
<p:tagLst xmlns:p="http://schemas.openxmlformats.org/presentationml/2006/main">
  <p:tag name="KSO_WM_UNIT_ISCONTENTSTITLE" val="1"/>
  <p:tag name="KSO_WM_UNIT_ISNUMDGMTITLE" val="0"/>
  <p:tag name="KSO_WM_UNIT_PRESET_TEXT" val="目 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18456_2*a*1"/>
  <p:tag name="KSO_WM_TEMPLATE_CATEGORY" val="diagram"/>
  <p:tag name="KSO_WM_TEMPLATE_INDEX" val="20218456"/>
  <p:tag name="KSO_WM_UNIT_LAYERLEVEL" val="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3.xml><?xml version="1.0" encoding="utf-8"?>
<p:tagLst xmlns:p="http://schemas.openxmlformats.org/presentationml/2006/main">
  <p:tag name="KSO_WM_UNIT_ISCONTENTSTITLE" val="0"/>
  <p:tag name="KSO_WM_UNIT_ISNUMDGMTITLE" val="0"/>
  <p:tag name="KSO_WM_UNIT_PRESET_TEXT" val="CONTENTS"/>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diagram20218456_2*b*1"/>
  <p:tag name="KSO_WM_TEMPLATE_CATEGORY" val="diagram"/>
  <p:tag name="KSO_WM_TEMPLATE_INDEX" val="20218456"/>
  <p:tag name="KSO_WM_UNIT_LAYERLEVEL" val="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8456_2*l_h_i*1_1_1"/>
  <p:tag name="KSO_WM_TEMPLATE_CATEGORY" val="diagram"/>
  <p:tag name="KSO_WM_TEMPLATE_INDEX" val="20218456"/>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8456_2*l_h_i*1_1_3"/>
  <p:tag name="KSO_WM_TEMPLATE_CATEGORY" val="diagram"/>
  <p:tag name="KSO_WM_TEMPLATE_INDEX" val="20218456"/>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18456_2*l_h_i*1_1_2"/>
  <p:tag name="KSO_WM_TEMPLATE_CATEGORY" val="diagram"/>
  <p:tag name="KSO_WM_TEMPLATE_INDEX" val="20218456"/>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7.xml><?xml version="1.0" encoding="utf-8"?>
<p:tagLst xmlns:p="http://schemas.openxmlformats.org/presentationml/2006/main">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8456_2*l_h_f*1_1_1"/>
  <p:tag name="KSO_WM_TEMPLATE_CATEGORY" val="diagram"/>
  <p:tag name="KSO_WM_TEMPLATE_INDEX" val="20218456"/>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8456_2*l_h_i*1_1_4"/>
  <p:tag name="KSO_WM_TEMPLATE_CATEGORY" val="diagram"/>
  <p:tag name="KSO_WM_TEMPLATE_INDEX" val="20218456"/>
  <p:tag name="KSO_WM_UNIT_LAYERLEVEL" val="1_1_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8456_2*l_h_i*1_2_1"/>
  <p:tag name="KSO_WM_TEMPLATE_CATEGORY" val="diagram"/>
  <p:tag name="KSO_WM_TEMPLATE_INDEX" val="20218456"/>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0y1ujieq">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1778</Words>
  <Application>WPS 演示</Application>
  <PresentationFormat>自定义</PresentationFormat>
  <Paragraphs>243</Paragraphs>
  <Slides>22</Slides>
  <Notes>17</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22</vt:i4>
      </vt:variant>
    </vt:vector>
  </HeadingPairs>
  <TitlesOfParts>
    <vt:vector size="33" baseType="lpstr">
      <vt:lpstr>Arial</vt:lpstr>
      <vt:lpstr>宋体</vt:lpstr>
      <vt:lpstr>Wingdings</vt:lpstr>
      <vt:lpstr>Times New Roman</vt:lpstr>
      <vt:lpstr>微软雅黑</vt:lpstr>
      <vt:lpstr>新宋体</vt:lpstr>
      <vt:lpstr>Arial Unicode MS</vt:lpstr>
      <vt:lpstr>Calibri</vt:lpstr>
      <vt:lpstr>Agency FB</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简约大气毕业答辩PPT模板</dc:title>
  <dc:creator>第一PPT</dc:creator>
  <cp:keywords>www.1ppt.com</cp:keywords>
  <dc:description>www.1ppt.com</dc:description>
  <cp:lastModifiedBy>微雨点灯阑</cp:lastModifiedBy>
  <cp:revision>3</cp:revision>
  <dcterms:created xsi:type="dcterms:W3CDTF">2022-04-12T15:34:00Z</dcterms:created>
  <dcterms:modified xsi:type="dcterms:W3CDTF">2022-04-13T01:53:06Z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10D7A5FA5B964C7E97C7C1665839B75F</vt:lpwstr>
  </property>
</Properties>
</file>